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40"/>
  </p:notesMasterIdLst>
  <p:handoutMasterIdLst>
    <p:handoutMasterId r:id="rId41"/>
  </p:handoutMasterIdLst>
  <p:sldIdLst>
    <p:sldId id="269" r:id="rId2"/>
    <p:sldId id="262" r:id="rId3"/>
    <p:sldId id="271" r:id="rId4"/>
    <p:sldId id="273" r:id="rId5"/>
    <p:sldId id="270" r:id="rId6"/>
    <p:sldId id="277" r:id="rId7"/>
    <p:sldId id="278" r:id="rId8"/>
    <p:sldId id="279" r:id="rId9"/>
    <p:sldId id="280" r:id="rId10"/>
    <p:sldId id="275" r:id="rId11"/>
    <p:sldId id="274" r:id="rId12"/>
    <p:sldId id="285" r:id="rId13"/>
    <p:sldId id="294" r:id="rId14"/>
    <p:sldId id="296" r:id="rId15"/>
    <p:sldId id="281" r:id="rId16"/>
    <p:sldId id="284" r:id="rId17"/>
    <p:sldId id="303" r:id="rId18"/>
    <p:sldId id="304" r:id="rId19"/>
    <p:sldId id="276" r:id="rId20"/>
    <p:sldId id="282" r:id="rId21"/>
    <p:sldId id="283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307" r:id="rId30"/>
    <p:sldId id="286" r:id="rId31"/>
    <p:sldId id="295" r:id="rId32"/>
    <p:sldId id="297" r:id="rId33"/>
    <p:sldId id="301" r:id="rId34"/>
    <p:sldId id="299" r:id="rId35"/>
    <p:sldId id="300" r:id="rId36"/>
    <p:sldId id="302" r:id="rId37"/>
    <p:sldId id="305" r:id="rId38"/>
    <p:sldId id="306" r:id="rId39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7476"/>
    <a:srgbClr val="8DDAE6"/>
    <a:srgbClr val="5AD0E3"/>
    <a:srgbClr val="222F33"/>
    <a:srgbClr val="7B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247" autoAdjust="0"/>
  </p:normalViewPr>
  <p:slideViewPr>
    <p:cSldViewPr snapToObjects="1">
      <p:cViewPr>
        <p:scale>
          <a:sx n="130" d="100"/>
          <a:sy n="130" d="100"/>
        </p:scale>
        <p:origin x="-1904" y="-512"/>
      </p:cViewPr>
      <p:guideLst>
        <p:guide orient="horz" pos="391"/>
        <p:guide orient="horz" pos="2205"/>
        <p:guide orient="horz" pos="1751"/>
        <p:guide pos="296"/>
        <p:guide pos="1792"/>
        <p:guide pos="9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E0A2C383-DA93-444E-8B1F-94BE439E6AA0}" type="datetimeFigureOut">
              <a:rPr lang="en-US"/>
              <a:pPr>
                <a:defRPr/>
              </a:pPr>
              <a:t>2013-10-22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ABAC68D9-A761-E144-B363-D30A6DFAD4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0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38B4961-90C2-FB41-952D-0FF9A56DD92A}" type="datetimeFigureOut">
              <a:rPr lang="en-US"/>
              <a:pPr>
                <a:defRPr/>
              </a:pPr>
              <a:t>2013-10-22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D4DFDB4-9C98-2144-85F8-FF9192DD2F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894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COVER 1 – A sample for the cover</a:t>
            </a:r>
          </a:p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0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336DCFA-0E42-F74B-832F-EED6218FC306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CONTENT 1 – A sample for the content page</a:t>
            </a:r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CE44C32-4EE8-6F44-BC71-3B0E1F6BF698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CONTENT 1 – A sample for the content page</a:t>
            </a:r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BCAAAD3-681C-474D-A1CD-C8FE804209BF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CONTENT 1 – A sample for the content page</a:t>
            </a:r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CE44C32-4EE8-6F44-BC71-3B0E1F6BF698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CONTENT 1 – A sample for the content page</a:t>
            </a:r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BCAAAD3-681C-474D-A1CD-C8FE804209BF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CONTENT 1 – A sample for the content page</a:t>
            </a:r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BCAAAD3-681C-474D-A1CD-C8FE804209BF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CONTENT 1 – A sample for the content page</a:t>
            </a:r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CE44C32-4EE8-6F44-BC71-3B0E1F6BF698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CONTENT 1 – A sample for the content page</a:t>
            </a:r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CE44C32-4EE8-6F44-BC71-3B0E1F6BF698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CONTENT 1 – A sample for the content page</a:t>
            </a:r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CE44C32-4EE8-6F44-BC71-3B0E1F6BF698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err="1" smtClean="0">
                <a:latin typeface="Calibri" charset="0"/>
              </a:rPr>
              <a:t>Agiles</a:t>
            </a:r>
            <a:r>
              <a:rPr lang="en-US" dirty="0" smtClean="0">
                <a:latin typeface="Calibri" charset="0"/>
              </a:rPr>
              <a:t> tasks feed into Waterfall tasks</a:t>
            </a:r>
            <a:endParaRPr lang="en-US" dirty="0">
              <a:latin typeface="Calibri" charset="0"/>
            </a:endParaRPr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CE44C32-4EE8-6F44-BC71-3B0E1F6BF698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err="1" smtClean="0">
                <a:latin typeface="Calibri" charset="0"/>
              </a:rPr>
              <a:t>Agiles</a:t>
            </a:r>
            <a:r>
              <a:rPr lang="en-US" dirty="0" smtClean="0">
                <a:latin typeface="Calibri" charset="0"/>
              </a:rPr>
              <a:t> tasks feed into Waterfall tasks</a:t>
            </a:r>
            <a:endParaRPr lang="en-US" dirty="0">
              <a:latin typeface="Calibri" charset="0"/>
            </a:endParaRPr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CE44C32-4EE8-6F44-BC71-3B0E1F6BF698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CONTENT 1 – A sample for the content page</a:t>
            </a:r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CE44C32-4EE8-6F44-BC71-3B0E1F6BF698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err="1" smtClean="0">
                <a:latin typeface="Calibri" charset="0"/>
              </a:rPr>
              <a:t>Agiles</a:t>
            </a:r>
            <a:r>
              <a:rPr lang="en-US" dirty="0" smtClean="0">
                <a:latin typeface="Calibri" charset="0"/>
              </a:rPr>
              <a:t> tasks feed into Waterfall tasks</a:t>
            </a:r>
            <a:endParaRPr lang="en-US" dirty="0">
              <a:latin typeface="Calibri" charset="0"/>
            </a:endParaRPr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CE44C32-4EE8-6F44-BC71-3B0E1F6BF698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err="1" smtClean="0">
                <a:latin typeface="Calibri" charset="0"/>
              </a:rPr>
              <a:t>Agiles</a:t>
            </a:r>
            <a:r>
              <a:rPr lang="en-US" dirty="0" smtClean="0">
                <a:latin typeface="Calibri" charset="0"/>
              </a:rPr>
              <a:t> tasks feed into Waterfall tasks</a:t>
            </a:r>
            <a:endParaRPr lang="en-US" dirty="0">
              <a:latin typeface="Calibri" charset="0"/>
            </a:endParaRPr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CE44C32-4EE8-6F44-BC71-3B0E1F6BF698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err="1" smtClean="0">
                <a:latin typeface="Calibri" charset="0"/>
              </a:rPr>
              <a:t>Agiles</a:t>
            </a:r>
            <a:r>
              <a:rPr lang="en-US" dirty="0" smtClean="0">
                <a:latin typeface="Calibri" charset="0"/>
              </a:rPr>
              <a:t> tasks feed into Waterfall tasks</a:t>
            </a:r>
            <a:endParaRPr lang="en-US" dirty="0">
              <a:latin typeface="Calibri" charset="0"/>
            </a:endParaRPr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CE44C32-4EE8-6F44-BC71-3B0E1F6BF698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err="1" smtClean="0">
                <a:latin typeface="Calibri" charset="0"/>
              </a:rPr>
              <a:t>Agiles</a:t>
            </a:r>
            <a:r>
              <a:rPr lang="en-US" dirty="0" smtClean="0">
                <a:latin typeface="Calibri" charset="0"/>
              </a:rPr>
              <a:t> tasks feed into Waterfall tasks</a:t>
            </a:r>
            <a:endParaRPr lang="en-US" dirty="0">
              <a:latin typeface="Calibri" charset="0"/>
            </a:endParaRPr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CE44C32-4EE8-6F44-BC71-3B0E1F6BF698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err="1" smtClean="0">
                <a:latin typeface="Calibri" charset="0"/>
              </a:rPr>
              <a:t>Agiles</a:t>
            </a:r>
            <a:r>
              <a:rPr lang="en-US" dirty="0" smtClean="0">
                <a:latin typeface="Calibri" charset="0"/>
              </a:rPr>
              <a:t> tasks feed into Waterfall tasks</a:t>
            </a:r>
            <a:endParaRPr lang="en-US" dirty="0">
              <a:latin typeface="Calibri" charset="0"/>
            </a:endParaRPr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CE44C32-4EE8-6F44-BC71-3B0E1F6BF698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err="1" smtClean="0">
                <a:latin typeface="Calibri" charset="0"/>
              </a:rPr>
              <a:t>Agiles</a:t>
            </a:r>
            <a:r>
              <a:rPr lang="en-US" dirty="0" smtClean="0">
                <a:latin typeface="Calibri" charset="0"/>
              </a:rPr>
              <a:t> tasks feed into Waterfall tasks</a:t>
            </a:r>
            <a:endParaRPr lang="en-US" dirty="0">
              <a:latin typeface="Calibri" charset="0"/>
            </a:endParaRPr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CE44C32-4EE8-6F44-BC71-3B0E1F6BF698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Any methodology can be really good or really bad. It depends on context, such as the type of client, budget, type of requirements, etc.</a:t>
            </a:r>
            <a:endParaRPr lang="en-US" dirty="0">
              <a:latin typeface="Calibri" charset="0"/>
            </a:endParaRPr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CE44C32-4EE8-6F44-BC71-3B0E1F6BF698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CONTENT 1 – A sample for the content page</a:t>
            </a:r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CE44C32-4EE8-6F44-BC71-3B0E1F6BF698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CONTENT 1 – A sample for the content page</a:t>
            </a:r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CE44C32-4EE8-6F44-BC71-3B0E1F6BF698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sz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CONTENT 1 – A sample for the content page</a:t>
            </a:r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CE44C32-4EE8-6F44-BC71-3B0E1F6BF698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An</a:t>
            </a:r>
            <a:r>
              <a:rPr lang="en-US" baseline="0" dirty="0" smtClean="0">
                <a:latin typeface="Calibri" charset="0"/>
              </a:rPr>
              <a:t> interesting thing about me is that I used to work for the Vancouver Canucks, and that’s where my </a:t>
            </a:r>
            <a:r>
              <a:rPr lang="en-US" baseline="0" dirty="0" err="1" smtClean="0">
                <a:latin typeface="Calibri" charset="0"/>
              </a:rPr>
              <a:t>Drupal.org</a:t>
            </a:r>
            <a:r>
              <a:rPr lang="en-US" baseline="0" dirty="0" smtClean="0">
                <a:latin typeface="Calibri" charset="0"/>
              </a:rPr>
              <a:t> “</a:t>
            </a:r>
            <a:r>
              <a:rPr lang="en-US" baseline="0" dirty="0" err="1" smtClean="0">
                <a:latin typeface="Calibri" charset="0"/>
              </a:rPr>
              <a:t>Canuckaholic</a:t>
            </a:r>
            <a:r>
              <a:rPr lang="en-US" baseline="0" dirty="0" smtClean="0">
                <a:latin typeface="Calibri" charset="0"/>
              </a:rPr>
              <a:t>” username came from.</a:t>
            </a:r>
            <a:endParaRPr lang="en-US" dirty="0">
              <a:latin typeface="Calibri" charset="0"/>
            </a:endParaRPr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BCAAAD3-681C-474D-A1CD-C8FE804209BF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sz="12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CONTENT 1 – A sample for the content page</a:t>
            </a:r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CE44C32-4EE8-6F44-BC71-3B0E1F6BF698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sz="12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CONTENT 1 – A sample for the content page</a:t>
            </a:r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CE44C32-4EE8-6F44-BC71-3B0E1F6BF698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sz="12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CONTENT 1 – A sample for the content page</a:t>
            </a:r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CE44C32-4EE8-6F44-BC71-3B0E1F6BF698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sz="12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COVER 1 – A sample for the cover</a:t>
            </a:r>
          </a:p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0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336DCFA-0E42-F74B-832F-EED6218FC306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sz="12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CONTENT 1 – A sample for the content page</a:t>
            </a:r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CE44C32-4EE8-6F44-BC71-3B0E1F6BF698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An</a:t>
            </a:r>
            <a:r>
              <a:rPr lang="en-US" baseline="0" dirty="0" smtClean="0">
                <a:latin typeface="Calibri" charset="0"/>
              </a:rPr>
              <a:t> interesting thing about me is that I used to work for the Vancouver Canucks, and that’s where my </a:t>
            </a:r>
            <a:r>
              <a:rPr lang="en-US" baseline="0" dirty="0" err="1" smtClean="0">
                <a:latin typeface="Calibri" charset="0"/>
              </a:rPr>
              <a:t>Drupal.org</a:t>
            </a:r>
            <a:r>
              <a:rPr lang="en-US" baseline="0" dirty="0" smtClean="0">
                <a:latin typeface="Calibri" charset="0"/>
              </a:rPr>
              <a:t> “</a:t>
            </a:r>
            <a:r>
              <a:rPr lang="en-US" baseline="0" dirty="0" err="1" smtClean="0">
                <a:latin typeface="Calibri" charset="0"/>
              </a:rPr>
              <a:t>Canuckaholic</a:t>
            </a:r>
            <a:r>
              <a:rPr lang="en-US" baseline="0" dirty="0" smtClean="0">
                <a:latin typeface="Calibri" charset="0"/>
              </a:rPr>
              <a:t>” username came from.</a:t>
            </a:r>
            <a:endParaRPr lang="en-US" dirty="0">
              <a:latin typeface="Calibri" charset="0"/>
            </a:endParaRPr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BCAAAD3-681C-474D-A1CD-C8FE804209BF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Ask the audience what methodologies they use.</a:t>
            </a:r>
          </a:p>
          <a:p>
            <a:pPr eaLnBrk="1" hangingPunct="1">
              <a:spcBef>
                <a:spcPct val="0"/>
              </a:spcBef>
            </a:pPr>
            <a:endParaRPr lang="en-US" dirty="0" smtClean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Today I’m going to talk about just one of these, albeit an increasing popular one: Agile,</a:t>
            </a:r>
            <a:r>
              <a:rPr lang="en-US" baseline="0" dirty="0" smtClean="0">
                <a:latin typeface="Calibri" charset="0"/>
              </a:rPr>
              <a:t> and more specifically Scrum.</a:t>
            </a:r>
            <a:endParaRPr lang="en-US" dirty="0">
              <a:latin typeface="Calibri" charset="0"/>
            </a:endParaRPr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CE44C32-4EE8-6F44-BC71-3B0E1F6BF698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CONTENT 1 – A sample for the content page</a:t>
            </a:r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CE44C32-4EE8-6F44-BC71-3B0E1F6BF698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“That is, while there is value in the items on the right, we value the items on the left more.”</a:t>
            </a:r>
          </a:p>
          <a:p>
            <a:pPr eaLnBrk="1" hangingPunct="1">
              <a:spcBef>
                <a:spcPct val="0"/>
              </a:spcBef>
            </a:pPr>
            <a:endParaRPr lang="en-US" dirty="0" smtClean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This is real easy to say, but let me tell you, this is NOT easy to do.</a:t>
            </a:r>
            <a:endParaRPr lang="en-US" dirty="0">
              <a:latin typeface="Calibri" charset="0"/>
            </a:endParaRPr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CE44C32-4EE8-6F44-BC71-3B0E1F6BF698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“That is, while there is value in the items on the right, we value the items on the left more.”</a:t>
            </a:r>
          </a:p>
          <a:p>
            <a:pPr eaLnBrk="1" hangingPunct="1">
              <a:spcBef>
                <a:spcPct val="0"/>
              </a:spcBef>
            </a:pPr>
            <a:endParaRPr lang="en-US" dirty="0" smtClean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This is real easy to say, but let me tell you, this is NOT easy to do.</a:t>
            </a:r>
            <a:endParaRPr lang="en-US" dirty="0">
              <a:latin typeface="Calibri" charset="0"/>
            </a:endParaRPr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CE44C32-4EE8-6F44-BC71-3B0E1F6BF698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CONTENT 1 – A sample for the content page</a:t>
            </a:r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CE44C32-4EE8-6F44-BC71-3B0E1F6BF698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AA1CA0-90EE-8245-8414-650DC0DFBE40}" type="datetimeFigureOut">
              <a:rPr lang="en-US"/>
              <a:pPr>
                <a:defRPr/>
              </a:pPr>
              <a:t>2013-10-22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18E09F-F410-0946-B201-78A4D55C7D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364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66363C-907F-B74C-96F2-458166956777}" type="datetimeFigureOut">
              <a:rPr lang="en-US"/>
              <a:pPr>
                <a:defRPr/>
              </a:pPr>
              <a:t>2013-10-22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E97F3-7121-F441-BA6C-D3F5B436B2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84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DD8EB9-B670-4947-9D4E-0D0B484C401D}" type="datetimeFigureOut">
              <a:rPr lang="en-US"/>
              <a:pPr>
                <a:defRPr/>
              </a:pPr>
              <a:t>2013-10-22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950C26-9FDA-BA40-A9C8-C60DA7652B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49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09A30B-E4D6-094D-BE35-8F93D18E51A7}" type="datetimeFigureOut">
              <a:rPr lang="en-US"/>
              <a:pPr>
                <a:defRPr/>
              </a:pPr>
              <a:t>2013-10-22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F40DF1-B1AC-A84A-ADF0-A0DF9394CF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56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F79643-3B00-0B4E-B876-FA45B86801BE}" type="datetimeFigureOut">
              <a:rPr lang="en-US"/>
              <a:pPr>
                <a:defRPr/>
              </a:pPr>
              <a:t>2013-10-22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6875D3-A415-434D-8116-01E7D148D9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90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BBC7B9-F963-534F-8D28-F3C426374E0F}" type="datetimeFigureOut">
              <a:rPr lang="en-US"/>
              <a:pPr>
                <a:defRPr/>
              </a:pPr>
              <a:t>2013-10-22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F3D8EC-99D1-1443-8E2C-DDEF9829B7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4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EAD59E-2AA3-1642-9323-0073CF3671D5}" type="datetimeFigureOut">
              <a:rPr lang="en-US"/>
              <a:pPr>
                <a:defRPr/>
              </a:pPr>
              <a:t>2013-10-22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107B93-C49F-EE44-BFFD-11157C7BE0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7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EA89DD-672A-1445-85A0-6DC28A14B7A9}" type="datetimeFigureOut">
              <a:rPr lang="en-US"/>
              <a:pPr>
                <a:defRPr/>
              </a:pPr>
              <a:t>2013-10-22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FB454B-F6C5-8641-918C-438DD03C03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5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938A8-5209-A841-8DF6-0A50329453BA}" type="datetimeFigureOut">
              <a:rPr lang="en-US"/>
              <a:pPr>
                <a:defRPr/>
              </a:pPr>
              <a:t>2013-10-22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C2D2C-A4D4-FD47-B1AE-18A7AD1CC5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37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91C95F-2361-7145-B372-DA292FBBE958}" type="datetimeFigureOut">
              <a:rPr lang="en-US"/>
              <a:pPr>
                <a:defRPr/>
              </a:pPr>
              <a:t>2013-10-22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344F66-19D1-CF49-ACF7-83F6F2E4A6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01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CA" noProof="0" smtClean="0"/>
              <a:t>Drag picture to placeholder or click icon to add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A556C4-D5C4-4542-9581-ACF3599BF625}" type="datetimeFigureOut">
              <a:rPr lang="en-US"/>
              <a:pPr>
                <a:defRPr/>
              </a:pPr>
              <a:t>2013-10-22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11F77B-08D9-A946-986B-D26475F474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11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7BFA1C0-49F2-5640-932C-006ADB09B264}" type="datetimeFigureOut">
              <a:rPr lang="en-US"/>
              <a:pPr>
                <a:defRPr/>
              </a:pPr>
              <a:t>2013-10-22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1E09B57-2C19-444A-92B3-1D1F6667F1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4088" y="2420938"/>
            <a:ext cx="6524625" cy="1470025"/>
          </a:xfrm>
        </p:spPr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b="1" spc="-150" dirty="0" smtClean="0">
                <a:latin typeface="Open Sans"/>
                <a:ea typeface="+mj-ea"/>
                <a:cs typeface="Open Sans"/>
              </a:rPr>
              <a:t>The Agile </a:t>
            </a:r>
            <a:r>
              <a:rPr lang="en-US" b="1" spc="-150" dirty="0" err="1" smtClean="0">
                <a:latin typeface="Open Sans"/>
                <a:ea typeface="+mj-ea"/>
                <a:cs typeface="Open Sans"/>
              </a:rPr>
              <a:t>Drupalist</a:t>
            </a:r>
            <a:endParaRPr lang="en-US" b="1" spc="-150" dirty="0" smtClean="0">
              <a:latin typeface="Open Sans"/>
              <a:ea typeface="+mj-ea"/>
              <a:cs typeface="Open Sans"/>
            </a:endParaRP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2224088" y="3886200"/>
            <a:ext cx="6192837" cy="1752600"/>
          </a:xfrm>
        </p:spPr>
        <p:txBody>
          <a:bodyPr/>
          <a:lstStyle/>
          <a:p>
            <a:pPr algn="l"/>
            <a:r>
              <a:rPr lang="en-US" sz="2400" b="1" dirty="0" smtClean="0">
                <a:solidFill>
                  <a:srgbClr val="7BC226"/>
                </a:solidFill>
                <a:latin typeface="Open Sans" charset="0"/>
                <a:cs typeface="Open Sans" charset="0"/>
              </a:rPr>
              <a:t>Methodologies </a:t>
            </a:r>
            <a:r>
              <a:rPr lang="en-US" sz="2400" b="1" dirty="0">
                <a:solidFill>
                  <a:srgbClr val="7BC226"/>
                </a:solidFill>
                <a:latin typeface="Open Sans" charset="0"/>
                <a:cs typeface="Open Sans" charset="0"/>
              </a:rPr>
              <a:t>&amp; Techniques for Running Effective Drupal Projects</a:t>
            </a:r>
          </a:p>
          <a:p>
            <a:pPr algn="l"/>
            <a:endParaRPr lang="en-US" sz="2400" dirty="0" smtClean="0">
              <a:solidFill>
                <a:srgbClr val="222F33"/>
              </a:solidFill>
              <a:latin typeface="Open Sans Light" charset="0"/>
              <a:cs typeface="Open Sans Light" charset="0"/>
            </a:endParaRPr>
          </a:p>
          <a:p>
            <a:pPr algn="l"/>
            <a:r>
              <a:rPr lang="en-US" sz="2400" dirty="0" smtClean="0">
                <a:solidFill>
                  <a:srgbClr val="222F33"/>
                </a:solidFill>
                <a:latin typeface="Open Sans Light" charset="0"/>
                <a:cs typeface="Open Sans Light" charset="0"/>
              </a:rPr>
              <a:t>By Adrian “AJ” Jones (</a:t>
            </a:r>
            <a:r>
              <a:rPr lang="en-US" sz="2400" dirty="0" err="1" smtClean="0">
                <a:solidFill>
                  <a:srgbClr val="222F33"/>
                </a:solidFill>
                <a:latin typeface="Open Sans Light" charset="0"/>
                <a:cs typeface="Open Sans Light" charset="0"/>
              </a:rPr>
              <a:t>Canuckaholic</a:t>
            </a:r>
            <a:r>
              <a:rPr lang="en-US" sz="2400" dirty="0" smtClean="0">
                <a:solidFill>
                  <a:srgbClr val="222F33"/>
                </a:solidFill>
                <a:latin typeface="Open Sans Light" charset="0"/>
                <a:cs typeface="Open Sans Light" charset="0"/>
              </a:rPr>
              <a:t>)</a:t>
            </a:r>
            <a:endParaRPr lang="en-US" sz="2400" dirty="0">
              <a:solidFill>
                <a:srgbClr val="222F33"/>
              </a:solidFill>
              <a:latin typeface="Open Sans Light" charset="0"/>
              <a:cs typeface="Open Sans Light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7450" y="230188"/>
            <a:ext cx="7561263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smtClean="0">
                <a:latin typeface="Open Sans Extrabold"/>
                <a:cs typeface="Open Sans Extrabold"/>
              </a:rPr>
              <a:t>What is “Agile”?</a:t>
            </a:r>
          </a:p>
        </p:txBody>
      </p:sp>
      <p:sp>
        <p:nvSpPr>
          <p:cNvPr id="4098" name="Subtitle 2"/>
          <p:cNvSpPr txBox="1">
            <a:spLocks/>
          </p:cNvSpPr>
          <p:nvPr/>
        </p:nvSpPr>
        <p:spPr bwMode="auto">
          <a:xfrm>
            <a:off x="1187450" y="763935"/>
            <a:ext cx="7488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Agile is NOT a Methodology… no really.</a:t>
            </a:r>
            <a:endParaRPr lang="en-US" sz="1600" dirty="0">
              <a:solidFill>
                <a:srgbClr val="7BC226"/>
              </a:solidFill>
              <a:latin typeface="Open Sans Extrabold" charset="0"/>
              <a:cs typeface="Open Sans Extra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450" y="1557338"/>
            <a:ext cx="7632700" cy="39149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 smtClean="0">
                <a:latin typeface="Open Sans Light"/>
                <a:ea typeface="+mn-ea"/>
                <a:cs typeface="Open Sans Light"/>
              </a:rPr>
              <a:t>Agile (capital “A”) is a philosophy. It’s a way of thinking.</a:t>
            </a:r>
            <a:endParaRPr lang="en-US" sz="2200" dirty="0">
              <a:latin typeface="Open Sans Light"/>
              <a:ea typeface="+mn-ea"/>
              <a:cs typeface="Open Sans Light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/>
              <a:ea typeface="+mn-ea"/>
              <a:cs typeface="Open Sans Light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/>
                <a:cs typeface="Open Sans Light"/>
              </a:rPr>
              <a:t>“Agile software development is </a:t>
            </a:r>
            <a:r>
              <a:rPr lang="en-US" dirty="0" smtClean="0">
                <a:latin typeface="Open Sans Light"/>
                <a:cs typeface="Open Sans Light"/>
              </a:rPr>
              <a:t>a </a:t>
            </a:r>
            <a:r>
              <a:rPr lang="en-US" b="1" dirty="0" smtClean="0">
                <a:latin typeface="Open Sans"/>
                <a:cs typeface="Open Sans"/>
              </a:rPr>
              <a:t>group</a:t>
            </a:r>
            <a:r>
              <a:rPr lang="en-US" dirty="0" smtClean="0">
                <a:latin typeface="Open Sans Light"/>
                <a:cs typeface="Open Sans Light"/>
              </a:rPr>
              <a:t> of software development methods based on iterative and incremental development, </a:t>
            </a:r>
            <a:r>
              <a:rPr lang="en-US" dirty="0">
                <a:latin typeface="Open Sans Light"/>
                <a:cs typeface="Open Sans Light"/>
              </a:rPr>
              <a:t>where requirements and solutions evolve through collaboration between self-organizing, cross-functional teams</a:t>
            </a:r>
            <a:r>
              <a:rPr lang="en-US" dirty="0" smtClean="0">
                <a:latin typeface="Open Sans Light"/>
                <a:cs typeface="Open Sans Light"/>
              </a:rPr>
              <a:t>.“ (Wikipedia)</a:t>
            </a: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dirty="0" smtClean="0">
              <a:latin typeface="Open Sans Light"/>
              <a:cs typeface="Open Sans Light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atin typeface="Open Sans Light"/>
              <a:cs typeface="Open Sans Light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"/>
                <a:cs typeface="Open Sans"/>
              </a:rPr>
              <a:t>Scrum</a:t>
            </a:r>
            <a:r>
              <a:rPr lang="en-US" dirty="0" smtClean="0">
                <a:latin typeface="Open Sans Light"/>
                <a:cs typeface="Open Sans Light"/>
              </a:rPr>
              <a:t> is an example of a </a:t>
            </a:r>
            <a:r>
              <a:rPr lang="en-US" b="1" i="1" dirty="0" smtClean="0">
                <a:latin typeface="Open Sans"/>
                <a:cs typeface="Open Sans"/>
              </a:rPr>
              <a:t>methodology</a:t>
            </a:r>
            <a:r>
              <a:rPr lang="en-US" dirty="0" smtClean="0">
                <a:latin typeface="Open Sans Light"/>
                <a:cs typeface="Open Sans Light"/>
              </a:rPr>
              <a:t> under the Agile </a:t>
            </a:r>
            <a:r>
              <a:rPr lang="en-US" b="1" i="1" dirty="0" smtClean="0">
                <a:latin typeface="Open Sans"/>
                <a:cs typeface="Open Sans"/>
              </a:rPr>
              <a:t>philosophy</a:t>
            </a:r>
            <a:r>
              <a:rPr lang="en-US" dirty="0" smtClean="0">
                <a:latin typeface="Open Sans Light"/>
                <a:cs typeface="Open Sans Light"/>
              </a:rPr>
              <a:t> of software development.</a:t>
            </a:r>
            <a:endParaRPr lang="en-US" dirty="0">
              <a:latin typeface="Open Sans"/>
              <a:cs typeface="Open Sans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atin typeface="Open Sans"/>
              <a:ea typeface="+mn-ea"/>
              <a:cs typeface="Open Sans"/>
            </a:endParaRPr>
          </a:p>
        </p:txBody>
      </p:sp>
      <p:sp>
        <p:nvSpPr>
          <p:cNvPr id="4100" name="TextBox 1"/>
          <p:cNvSpPr txBox="1">
            <a:spLocks noChangeArrowheads="1"/>
          </p:cNvSpPr>
          <p:nvPr/>
        </p:nvSpPr>
        <p:spPr bwMode="auto">
          <a:xfrm>
            <a:off x="547688" y="3714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/>
          </a:p>
        </p:txBody>
      </p:sp>
    </p:spTree>
    <p:extLst>
      <p:ext uri="{BB962C8B-B14F-4D97-AF65-F5344CB8AC3E}">
        <p14:creationId xmlns:p14="http://schemas.microsoft.com/office/powerpoint/2010/main" val="1720218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7450" y="230188"/>
            <a:ext cx="7561263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smtClean="0">
                <a:latin typeface="Open Sans Extrabold"/>
                <a:cs typeface="Open Sans Extrabold"/>
              </a:rPr>
              <a:t>The Agile Manifesto</a:t>
            </a:r>
          </a:p>
        </p:txBody>
      </p:sp>
      <p:sp>
        <p:nvSpPr>
          <p:cNvPr id="4098" name="Subtitle 2"/>
          <p:cNvSpPr txBox="1">
            <a:spLocks/>
          </p:cNvSpPr>
          <p:nvPr/>
        </p:nvSpPr>
        <p:spPr bwMode="auto">
          <a:xfrm>
            <a:off x="1187450" y="764704"/>
            <a:ext cx="7488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Consists of Only 4 Principles…</a:t>
            </a:r>
            <a:endParaRPr lang="en-US" sz="1600" dirty="0">
              <a:solidFill>
                <a:srgbClr val="7BC226"/>
              </a:solidFill>
              <a:latin typeface="Open Sans Extrabold" charset="0"/>
              <a:cs typeface="Open Sans Extrabold" charset="0"/>
            </a:endParaRPr>
          </a:p>
        </p:txBody>
      </p:sp>
      <p:sp>
        <p:nvSpPr>
          <p:cNvPr id="4100" name="TextBox 1"/>
          <p:cNvSpPr txBox="1">
            <a:spLocks noChangeArrowheads="1"/>
          </p:cNvSpPr>
          <p:nvPr/>
        </p:nvSpPr>
        <p:spPr bwMode="auto">
          <a:xfrm>
            <a:off x="547688" y="3714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76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5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7450" y="230188"/>
            <a:ext cx="7561263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smtClean="0">
                <a:latin typeface="Open Sans Extrabold"/>
                <a:cs typeface="Open Sans Extrabold"/>
              </a:rPr>
              <a:t>The Scrum Process</a:t>
            </a:r>
          </a:p>
        </p:txBody>
      </p:sp>
      <p:sp>
        <p:nvSpPr>
          <p:cNvPr id="4098" name="Subtitle 2"/>
          <p:cNvSpPr txBox="1">
            <a:spLocks/>
          </p:cNvSpPr>
          <p:nvPr/>
        </p:nvSpPr>
        <p:spPr bwMode="auto">
          <a:xfrm>
            <a:off x="1187450" y="764704"/>
            <a:ext cx="7488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Standup. Groom. Plan. Demo. Release.</a:t>
            </a:r>
            <a:endParaRPr lang="en-US" sz="1600" dirty="0">
              <a:solidFill>
                <a:srgbClr val="7BC226"/>
              </a:solidFill>
              <a:latin typeface="Open Sans Extrabold" charset="0"/>
              <a:cs typeface="Open Sans Extrabold" charset="0"/>
            </a:endParaRPr>
          </a:p>
        </p:txBody>
      </p:sp>
      <p:sp>
        <p:nvSpPr>
          <p:cNvPr id="4100" name="TextBox 1"/>
          <p:cNvSpPr txBox="1">
            <a:spLocks noChangeArrowheads="1"/>
          </p:cNvSpPr>
          <p:nvPr/>
        </p:nvSpPr>
        <p:spPr bwMode="auto">
          <a:xfrm>
            <a:off x="547688" y="3714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/>
          </a:p>
        </p:txBody>
      </p:sp>
      <p:pic>
        <p:nvPicPr>
          <p:cNvPr id="3" name="Picture 2" descr="Canvas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1307" y="30717"/>
            <a:ext cx="5201387" cy="782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41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7450" y="230188"/>
            <a:ext cx="7561263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smtClean="0">
                <a:latin typeface="Open Sans Extrabold"/>
                <a:cs typeface="Open Sans Extrabold"/>
              </a:rPr>
              <a:t>Why be Agile?</a:t>
            </a:r>
          </a:p>
        </p:txBody>
      </p:sp>
      <p:sp>
        <p:nvSpPr>
          <p:cNvPr id="4098" name="Subtitle 2"/>
          <p:cNvSpPr txBox="1">
            <a:spLocks/>
          </p:cNvSpPr>
          <p:nvPr/>
        </p:nvSpPr>
        <p:spPr bwMode="auto">
          <a:xfrm>
            <a:off x="1187450" y="763935"/>
            <a:ext cx="7488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What are the benefits and why should I bother?</a:t>
            </a:r>
            <a:endParaRPr lang="en-US" sz="1600" dirty="0">
              <a:solidFill>
                <a:srgbClr val="7BC226"/>
              </a:solidFill>
              <a:latin typeface="Open Sans Extrabold" charset="0"/>
              <a:cs typeface="Open Sans Extrabold" charset="0"/>
            </a:endParaRPr>
          </a:p>
        </p:txBody>
      </p:sp>
      <p:sp>
        <p:nvSpPr>
          <p:cNvPr id="4100" name="TextBox 1"/>
          <p:cNvSpPr txBox="1">
            <a:spLocks noChangeArrowheads="1"/>
          </p:cNvSpPr>
          <p:nvPr/>
        </p:nvSpPr>
        <p:spPr bwMode="auto">
          <a:xfrm>
            <a:off x="547688" y="3714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708920"/>
            <a:ext cx="5080000" cy="3378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187450" y="1545322"/>
            <a:ext cx="7632700" cy="51552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 smtClean="0">
                <a:latin typeface="Open Sans Light"/>
                <a:ea typeface="+mn-ea"/>
                <a:cs typeface="Open Sans Light"/>
              </a:rPr>
              <a:t>Because…</a:t>
            </a:r>
            <a:endParaRPr lang="en-US" sz="2200" dirty="0">
              <a:latin typeface="Open Sans Light"/>
              <a:ea typeface="+mn-ea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11621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7450" y="230188"/>
            <a:ext cx="7561263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smtClean="0">
                <a:latin typeface="Open Sans Extrabold"/>
                <a:cs typeface="Open Sans Extrabold"/>
              </a:rPr>
              <a:t>Why be Agile?</a:t>
            </a:r>
          </a:p>
        </p:txBody>
      </p:sp>
      <p:sp>
        <p:nvSpPr>
          <p:cNvPr id="4098" name="Subtitle 2"/>
          <p:cNvSpPr txBox="1">
            <a:spLocks/>
          </p:cNvSpPr>
          <p:nvPr/>
        </p:nvSpPr>
        <p:spPr bwMode="auto">
          <a:xfrm>
            <a:off x="1187450" y="763935"/>
            <a:ext cx="7488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What are the benefits and why should I bother?</a:t>
            </a:r>
            <a:endParaRPr lang="en-US" sz="1600" dirty="0">
              <a:solidFill>
                <a:srgbClr val="7BC226"/>
              </a:solidFill>
              <a:latin typeface="Open Sans Extrabold" charset="0"/>
              <a:cs typeface="Open Sans Extrabold" charset="0"/>
            </a:endParaRPr>
          </a:p>
        </p:txBody>
      </p:sp>
      <p:sp>
        <p:nvSpPr>
          <p:cNvPr id="4100" name="TextBox 1"/>
          <p:cNvSpPr txBox="1">
            <a:spLocks noChangeArrowheads="1"/>
          </p:cNvSpPr>
          <p:nvPr/>
        </p:nvSpPr>
        <p:spPr bwMode="auto">
          <a:xfrm>
            <a:off x="547688" y="3714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1187450" y="1412776"/>
            <a:ext cx="7632700" cy="95564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 smtClean="0">
                <a:latin typeface="Open Sans Light"/>
                <a:ea typeface="+mn-ea"/>
                <a:cs typeface="Open Sans Light"/>
              </a:rPr>
              <a:t>Because research shows that you have a greater chance of success with Agile methods.</a:t>
            </a:r>
            <a:endParaRPr lang="en-US" sz="2200" dirty="0">
              <a:latin typeface="Open Sans Light"/>
              <a:ea typeface="+mn-ea"/>
              <a:cs typeface="Open Sans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852936"/>
            <a:ext cx="76200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6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7450" y="230188"/>
            <a:ext cx="7561263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smtClean="0">
                <a:latin typeface="Open Sans Extrabold"/>
                <a:cs typeface="Open Sans Extrabold"/>
              </a:rPr>
              <a:t>Why be Agile?</a:t>
            </a:r>
          </a:p>
        </p:txBody>
      </p:sp>
      <p:sp>
        <p:nvSpPr>
          <p:cNvPr id="6146" name="Subtitle 2"/>
          <p:cNvSpPr txBox="1">
            <a:spLocks/>
          </p:cNvSpPr>
          <p:nvPr/>
        </p:nvSpPr>
        <p:spPr bwMode="auto">
          <a:xfrm>
            <a:off x="1187450" y="763935"/>
            <a:ext cx="7488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What are the benefits and why should I bother?</a:t>
            </a:r>
          </a:p>
        </p:txBody>
      </p:sp>
      <p:sp>
        <p:nvSpPr>
          <p:cNvPr id="2" name="Rectangle 1"/>
          <p:cNvSpPr/>
          <p:nvPr/>
        </p:nvSpPr>
        <p:spPr>
          <a:xfrm>
            <a:off x="1187450" y="1412776"/>
            <a:ext cx="7344816" cy="3951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Extrabold"/>
                <a:cs typeface="Open Sans Extrabold"/>
              </a:rPr>
              <a:t>Some Reasons to go Agile:</a:t>
            </a:r>
            <a:endParaRPr lang="en-US" dirty="0">
              <a:latin typeface="Open Sans"/>
              <a:cs typeface="Open Sans"/>
            </a:endParaRP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500" dirty="0" smtClean="0">
                <a:latin typeface="Open Sans"/>
                <a:cs typeface="Open Sans"/>
              </a:rPr>
              <a:t> Easier, and less costly, to adapt to change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500" dirty="0" smtClean="0">
                <a:latin typeface="Open Sans"/>
                <a:cs typeface="Open Sans"/>
              </a:rPr>
              <a:t> Often </a:t>
            </a:r>
            <a:r>
              <a:rPr lang="en-US" sz="1500" dirty="0">
                <a:latin typeface="Open Sans"/>
                <a:cs typeface="Open Sans"/>
              </a:rPr>
              <a:t>better than Waterfall at managing r</a:t>
            </a:r>
            <a:r>
              <a:rPr lang="en-US" sz="1500" dirty="0" smtClean="0">
                <a:latin typeface="Open Sans"/>
                <a:cs typeface="Open Sans"/>
              </a:rPr>
              <a:t>isk</a:t>
            </a:r>
            <a:endParaRPr lang="en-US" sz="1500" dirty="0">
              <a:latin typeface="Open Sans"/>
              <a:cs typeface="Open Sans"/>
            </a:endParaRP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500" dirty="0">
                <a:latin typeface="Open Sans"/>
                <a:cs typeface="Open Sans"/>
              </a:rPr>
              <a:t> Necessitates more involvement from stakeholders</a:t>
            </a:r>
            <a:endParaRPr lang="en-US" sz="1500" dirty="0" smtClean="0">
              <a:latin typeface="Open Sans"/>
              <a:cs typeface="Open Sans"/>
            </a:endParaRP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500" dirty="0">
                <a:latin typeface="Open Sans"/>
                <a:cs typeface="Open Sans"/>
              </a:rPr>
              <a:t> </a:t>
            </a:r>
            <a:r>
              <a:rPr lang="en-US" sz="1500" dirty="0" smtClean="0">
                <a:latin typeface="Open Sans"/>
                <a:cs typeface="Open Sans"/>
              </a:rPr>
              <a:t>Developers feel more ownership. Empowered.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500" dirty="0" smtClean="0">
                <a:latin typeface="Open Sans"/>
                <a:cs typeface="Open Sans"/>
              </a:rPr>
              <a:t> Better </a:t>
            </a:r>
            <a:r>
              <a:rPr lang="en-US" sz="1500" dirty="0">
                <a:latin typeface="Open Sans"/>
                <a:cs typeface="Open Sans"/>
              </a:rPr>
              <a:t>chance of building something useful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500" dirty="0">
                <a:latin typeface="Open Sans"/>
                <a:cs typeface="Open Sans"/>
              </a:rPr>
              <a:t> </a:t>
            </a:r>
            <a:r>
              <a:rPr lang="en-US" sz="1500" dirty="0" smtClean="0">
                <a:latin typeface="Open Sans"/>
                <a:cs typeface="Open Sans"/>
              </a:rPr>
              <a:t>Quality-driven focus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Blip>
                <a:blip r:embed="rId3"/>
              </a:buBlip>
              <a:defRPr/>
            </a:pPr>
            <a:r>
              <a:rPr lang="en-US" sz="1500" dirty="0" smtClean="0">
                <a:latin typeface="Open Sans"/>
                <a:cs typeface="Open Sans"/>
              </a:rPr>
              <a:t> Greater transparency. Visibility.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500" dirty="0">
                <a:latin typeface="Open Sans"/>
                <a:cs typeface="Open Sans"/>
              </a:rPr>
              <a:t> </a:t>
            </a:r>
            <a:r>
              <a:rPr lang="en-US" sz="1500" dirty="0" smtClean="0">
                <a:latin typeface="Open Sans"/>
                <a:cs typeface="Open Sans"/>
              </a:rPr>
              <a:t>Quicker feedback from end-users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500" dirty="0">
                <a:latin typeface="Open Sans"/>
                <a:cs typeface="Open Sans"/>
              </a:rPr>
              <a:t> </a:t>
            </a:r>
            <a:r>
              <a:rPr lang="en-US" sz="1500" dirty="0" smtClean="0">
                <a:latin typeface="Open Sans"/>
                <a:cs typeface="Open Sans"/>
              </a:rPr>
              <a:t>It’s actually kind of fun!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500" dirty="0">
                <a:latin typeface="Open Sans"/>
                <a:cs typeface="Open Sans"/>
              </a:rPr>
              <a:t> </a:t>
            </a:r>
            <a:r>
              <a:rPr lang="en-US" sz="1500" dirty="0" smtClean="0">
                <a:latin typeface="Open Sans"/>
                <a:cs typeface="Open Sans"/>
              </a:rPr>
              <a:t>…?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3861048"/>
            <a:ext cx="3590844" cy="2808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5176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7450" y="230188"/>
            <a:ext cx="7561263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smtClean="0">
                <a:latin typeface="Open Sans Extrabold"/>
                <a:cs typeface="Open Sans Extrabold"/>
              </a:rPr>
              <a:t>Who Is Using Agile?</a:t>
            </a:r>
          </a:p>
        </p:txBody>
      </p:sp>
      <p:sp>
        <p:nvSpPr>
          <p:cNvPr id="4098" name="Subtitle 2"/>
          <p:cNvSpPr txBox="1">
            <a:spLocks/>
          </p:cNvSpPr>
          <p:nvPr/>
        </p:nvSpPr>
        <p:spPr bwMode="auto">
          <a:xfrm>
            <a:off x="1187450" y="763935"/>
            <a:ext cx="7488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Scrum… </a:t>
            </a:r>
            <a:r>
              <a:rPr lang="en-US" sz="1600" dirty="0" err="1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Kanban</a:t>
            </a:r>
            <a:r>
              <a:rPr lang="en-US" sz="1600" dirty="0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…???</a:t>
            </a:r>
            <a:endParaRPr lang="en-US" sz="1600" dirty="0">
              <a:solidFill>
                <a:srgbClr val="7BC226"/>
              </a:solidFill>
              <a:latin typeface="Open Sans Extrabold" charset="0"/>
              <a:cs typeface="Open Sans Extrabold" charset="0"/>
            </a:endParaRPr>
          </a:p>
        </p:txBody>
      </p:sp>
      <p:sp>
        <p:nvSpPr>
          <p:cNvPr id="4100" name="TextBox 1"/>
          <p:cNvSpPr txBox="1">
            <a:spLocks noChangeArrowheads="1"/>
          </p:cNvSpPr>
          <p:nvPr/>
        </p:nvSpPr>
        <p:spPr bwMode="auto">
          <a:xfrm>
            <a:off x="547688" y="3714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484784"/>
            <a:ext cx="7603368" cy="23641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4005064"/>
            <a:ext cx="76200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98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7450" y="230188"/>
            <a:ext cx="7561263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smtClean="0">
                <a:latin typeface="Open Sans Extrabold"/>
                <a:cs typeface="Open Sans Extrabold"/>
              </a:rPr>
              <a:t>The Agile </a:t>
            </a:r>
            <a:r>
              <a:rPr lang="en-US" sz="3200" spc="-150" dirty="0" err="1" smtClean="0">
                <a:latin typeface="Open Sans Extrabold"/>
                <a:cs typeface="Open Sans Extrabold"/>
              </a:rPr>
              <a:t>Drupalist</a:t>
            </a:r>
            <a:endParaRPr lang="en-US" sz="3200" spc="-150" dirty="0" smtClean="0">
              <a:latin typeface="Open Sans Extrabold"/>
              <a:cs typeface="Open Sans Extrabold"/>
            </a:endParaRPr>
          </a:p>
        </p:txBody>
      </p:sp>
      <p:sp>
        <p:nvSpPr>
          <p:cNvPr id="6146" name="Subtitle 2"/>
          <p:cNvSpPr txBox="1">
            <a:spLocks/>
          </p:cNvSpPr>
          <p:nvPr/>
        </p:nvSpPr>
        <p:spPr bwMode="auto">
          <a:xfrm>
            <a:off x="1187450" y="763935"/>
            <a:ext cx="7488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Flexible, Adaptable… like a Gymnast.</a:t>
            </a:r>
            <a:endParaRPr lang="en-US" sz="1600" dirty="0">
              <a:solidFill>
                <a:srgbClr val="7BC226"/>
              </a:solidFill>
              <a:latin typeface="Open Sans Extrabold" charset="0"/>
              <a:cs typeface="Open Sans Extra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450" y="1412776"/>
            <a:ext cx="7561263" cy="79868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/>
                <a:ea typeface="+mn-ea"/>
                <a:cs typeface="Open Sans Light"/>
              </a:rPr>
              <a:t>Okay all this theory is well and good, but how does this apply to Drupal development?</a:t>
            </a:r>
            <a:endParaRPr lang="en-US" dirty="0">
              <a:latin typeface="Open Sans Light"/>
              <a:ea typeface="+mn-ea"/>
              <a:cs typeface="Open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59632" y="2636912"/>
            <a:ext cx="7344816" cy="2219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Extrabold"/>
                <a:cs typeface="Open Sans Extrabold"/>
              </a:rPr>
              <a:t>Drupal Strengths for Agile Development:</a:t>
            </a:r>
            <a:endParaRPr lang="en-US" dirty="0">
              <a:latin typeface="Open Sans"/>
              <a:cs typeface="Open Sans"/>
            </a:endParaRP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500" dirty="0" smtClean="0">
                <a:latin typeface="Open Sans"/>
                <a:cs typeface="Open Sans"/>
              </a:rPr>
              <a:t> </a:t>
            </a:r>
            <a:r>
              <a:rPr lang="en-US" sz="1500" dirty="0" err="1" smtClean="0">
                <a:latin typeface="Open Sans"/>
                <a:cs typeface="Open Sans"/>
              </a:rPr>
              <a:t>Contrib</a:t>
            </a:r>
            <a:r>
              <a:rPr lang="en-US" sz="1500" dirty="0" smtClean="0">
                <a:latin typeface="Open Sans"/>
                <a:cs typeface="Open Sans"/>
              </a:rPr>
              <a:t> modules help developers respond to changing requirements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500" dirty="0">
                <a:latin typeface="Open Sans"/>
                <a:cs typeface="Open Sans"/>
              </a:rPr>
              <a:t> </a:t>
            </a:r>
            <a:r>
              <a:rPr lang="en-US" sz="1500" dirty="0" smtClean="0">
                <a:latin typeface="Open Sans"/>
                <a:cs typeface="Open Sans"/>
              </a:rPr>
              <a:t>Drupal is a good tool for HTML prototyping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500" dirty="0">
                <a:latin typeface="Open Sans"/>
                <a:cs typeface="Open Sans"/>
              </a:rPr>
              <a:t> </a:t>
            </a:r>
            <a:r>
              <a:rPr lang="en-US" sz="1500" dirty="0" smtClean="0">
                <a:latin typeface="Open Sans"/>
                <a:cs typeface="Open Sans"/>
              </a:rPr>
              <a:t>Drupal works well with versioning (e.g. </a:t>
            </a:r>
            <a:r>
              <a:rPr lang="en-US" sz="1500" dirty="0" err="1" smtClean="0">
                <a:latin typeface="Open Sans"/>
                <a:cs typeface="Open Sans"/>
              </a:rPr>
              <a:t>Git</a:t>
            </a:r>
            <a:r>
              <a:rPr lang="en-US" sz="1500" dirty="0" smtClean="0">
                <a:latin typeface="Open Sans"/>
                <a:cs typeface="Open Sans"/>
              </a:rPr>
              <a:t>) and Continuous Integration (e.g. Jenkins), both of which are great for Agile development.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500" dirty="0" smtClean="0">
                <a:latin typeface="Open Sans"/>
                <a:cs typeface="Open Sans"/>
              </a:rPr>
              <a:t> …?</a:t>
            </a:r>
            <a:endParaRPr lang="en-US" sz="15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71665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7450" y="230188"/>
            <a:ext cx="7561263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smtClean="0">
                <a:latin typeface="Open Sans Extrabold"/>
                <a:cs typeface="Open Sans Extrabold"/>
              </a:rPr>
              <a:t>The Agile </a:t>
            </a:r>
            <a:r>
              <a:rPr lang="en-US" sz="3200" spc="-150" dirty="0" err="1" smtClean="0">
                <a:latin typeface="Open Sans Extrabold"/>
                <a:cs typeface="Open Sans Extrabold"/>
              </a:rPr>
              <a:t>Drupalist</a:t>
            </a:r>
            <a:endParaRPr lang="en-US" sz="3200" spc="-150" dirty="0" smtClean="0">
              <a:latin typeface="Open Sans Extrabold"/>
              <a:cs typeface="Open Sans Extrabold"/>
            </a:endParaRPr>
          </a:p>
        </p:txBody>
      </p:sp>
      <p:sp>
        <p:nvSpPr>
          <p:cNvPr id="6146" name="Subtitle 2"/>
          <p:cNvSpPr txBox="1">
            <a:spLocks/>
          </p:cNvSpPr>
          <p:nvPr/>
        </p:nvSpPr>
        <p:spPr bwMode="auto">
          <a:xfrm>
            <a:off x="1187450" y="763935"/>
            <a:ext cx="7488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Flexible, Adaptable… like a Gymnast.</a:t>
            </a:r>
            <a:endParaRPr lang="en-US" sz="1600" dirty="0">
              <a:solidFill>
                <a:srgbClr val="7BC226"/>
              </a:solidFill>
              <a:latin typeface="Open Sans Extrabold" charset="0"/>
              <a:cs typeface="Open Sans Extra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450" y="1538402"/>
            <a:ext cx="7561263" cy="81047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smtClean="0">
                <a:latin typeface="Open Sans"/>
                <a:ea typeface="+mn-ea"/>
                <a:cs typeface="Open Sans"/>
              </a:rPr>
              <a:t>An important point to note is that most often a (medium to large) Drupal website is going to be built by a web services agency.</a:t>
            </a:r>
            <a:endParaRPr lang="en-US" sz="1600" dirty="0">
              <a:latin typeface="Open Sans"/>
              <a:ea typeface="+mn-ea"/>
              <a:cs typeface="Open San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59632" y="2636912"/>
            <a:ext cx="7344816" cy="3258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Extrabold"/>
                <a:cs typeface="Open Sans Extrabold"/>
              </a:rPr>
              <a:t>A Typical Agency Project Life Cycle:</a:t>
            </a:r>
            <a:endParaRPr lang="en-US" dirty="0">
              <a:latin typeface="Open Sans"/>
              <a:cs typeface="Open Sans"/>
            </a:endParaRP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500" dirty="0" smtClean="0">
                <a:latin typeface="Open Sans"/>
                <a:cs typeface="Open Sans"/>
              </a:rPr>
              <a:t> Information </a:t>
            </a:r>
            <a:r>
              <a:rPr lang="en-US" sz="1500" dirty="0">
                <a:latin typeface="Open Sans"/>
                <a:cs typeface="Open Sans"/>
              </a:rPr>
              <a:t>Discovery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500" dirty="0" smtClean="0">
                <a:latin typeface="Open Sans"/>
                <a:cs typeface="Open Sans"/>
              </a:rPr>
              <a:t> Requirements Analysis </a:t>
            </a:r>
            <a:r>
              <a:rPr lang="en-US" sz="1500" dirty="0">
                <a:latin typeface="Open Sans"/>
                <a:cs typeface="Open Sans"/>
              </a:rPr>
              <a:t>&amp; Information Architecture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500" dirty="0" smtClean="0">
                <a:latin typeface="Open Sans"/>
                <a:cs typeface="Open Sans"/>
              </a:rPr>
              <a:t> Design</a:t>
            </a:r>
            <a:endParaRPr lang="en-US" sz="1500" dirty="0">
              <a:latin typeface="Open Sans"/>
              <a:cs typeface="Open Sans"/>
            </a:endParaRP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500" dirty="0" smtClean="0">
                <a:latin typeface="Open Sans"/>
                <a:cs typeface="Open Sans"/>
              </a:rPr>
              <a:t> Development</a:t>
            </a:r>
            <a:endParaRPr lang="en-US" sz="1500" dirty="0">
              <a:latin typeface="Open Sans"/>
              <a:cs typeface="Open Sans"/>
            </a:endParaRP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500" dirty="0" smtClean="0">
                <a:latin typeface="Open Sans"/>
                <a:cs typeface="Open Sans"/>
              </a:rPr>
              <a:t> Content </a:t>
            </a:r>
            <a:r>
              <a:rPr lang="en-US" sz="1500" dirty="0">
                <a:latin typeface="Open Sans"/>
                <a:cs typeface="Open Sans"/>
              </a:rPr>
              <a:t>Creation (i.e. adding content to the site)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500" dirty="0" smtClean="0">
                <a:latin typeface="Open Sans"/>
                <a:cs typeface="Open Sans"/>
              </a:rPr>
              <a:t> Quality </a:t>
            </a:r>
            <a:r>
              <a:rPr lang="en-US" sz="1500" dirty="0">
                <a:latin typeface="Open Sans"/>
                <a:cs typeface="Open Sans"/>
              </a:rPr>
              <a:t>Assurance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500" dirty="0" smtClean="0">
                <a:latin typeface="Open Sans"/>
                <a:cs typeface="Open Sans"/>
              </a:rPr>
              <a:t> Deployment</a:t>
            </a:r>
            <a:r>
              <a:rPr lang="en-US" sz="1500" dirty="0">
                <a:latin typeface="Open Sans"/>
                <a:cs typeface="Open Sans"/>
              </a:rPr>
              <a:t>/Launch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500" dirty="0" smtClean="0">
                <a:latin typeface="Open Sans"/>
                <a:cs typeface="Open Sans"/>
              </a:rPr>
              <a:t> Maintenance</a:t>
            </a:r>
            <a:endParaRPr lang="en-US" sz="15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60858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7450" y="230188"/>
            <a:ext cx="7561263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smtClean="0">
                <a:latin typeface="Open Sans Extrabold"/>
                <a:cs typeface="Open Sans Extrabold"/>
              </a:rPr>
              <a:t>The Truth</a:t>
            </a:r>
          </a:p>
        </p:txBody>
      </p:sp>
      <p:sp>
        <p:nvSpPr>
          <p:cNvPr id="4098" name="Subtitle 2"/>
          <p:cNvSpPr txBox="1">
            <a:spLocks/>
          </p:cNvSpPr>
          <p:nvPr/>
        </p:nvSpPr>
        <p:spPr bwMode="auto">
          <a:xfrm>
            <a:off x="1187450" y="763935"/>
            <a:ext cx="7488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You Can’t Handle the Truth!</a:t>
            </a:r>
            <a:endParaRPr lang="en-US" sz="1600" dirty="0">
              <a:solidFill>
                <a:srgbClr val="7BC226"/>
              </a:solidFill>
              <a:latin typeface="Open Sans Extrabold" charset="0"/>
              <a:cs typeface="Open Sans Extra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450" y="1557338"/>
            <a:ext cx="7632700" cy="227600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 smtClean="0">
                <a:latin typeface="Open Sans Light"/>
                <a:ea typeface="+mn-ea"/>
                <a:cs typeface="Open Sans Light"/>
              </a:rPr>
              <a:t>If you are an agency…</a:t>
            </a: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200" dirty="0">
              <a:latin typeface="Open Sans Light"/>
              <a:ea typeface="+mn-ea"/>
              <a:cs typeface="Open Sans Light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 smtClean="0">
                <a:latin typeface="Open Sans Light"/>
                <a:ea typeface="+mn-ea"/>
                <a:cs typeface="Open Sans Light"/>
              </a:rPr>
              <a:t>and you are developing in Drupal…</a:t>
            </a: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200" dirty="0">
              <a:latin typeface="Open Sans Light"/>
              <a:ea typeface="+mn-ea"/>
              <a:cs typeface="Open Sans Light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i="1" dirty="0">
                <a:latin typeface="Open Sans Light"/>
                <a:ea typeface="+mn-ea"/>
                <a:cs typeface="Open Sans Light"/>
              </a:rPr>
              <a:t>p</a:t>
            </a:r>
            <a:r>
              <a:rPr lang="en-US" sz="2200" i="1" dirty="0" smtClean="0">
                <a:latin typeface="Open Sans Light"/>
                <a:ea typeface="+mn-ea"/>
                <a:cs typeface="Open Sans Light"/>
              </a:rPr>
              <a:t>ure</a:t>
            </a:r>
            <a:r>
              <a:rPr lang="en-US" sz="2200" dirty="0" smtClean="0">
                <a:latin typeface="Open Sans Light"/>
                <a:ea typeface="+mn-ea"/>
                <a:cs typeface="Open Sans Light"/>
              </a:rPr>
              <a:t> Agile is probably not the best option.</a:t>
            </a:r>
            <a:endParaRPr lang="en-US" sz="2200" dirty="0">
              <a:latin typeface="Open Sans Light"/>
              <a:ea typeface="+mn-ea"/>
              <a:cs typeface="Open Sans Light"/>
            </a:endParaRPr>
          </a:p>
        </p:txBody>
      </p:sp>
      <p:sp>
        <p:nvSpPr>
          <p:cNvPr id="4100" name="TextBox 1"/>
          <p:cNvSpPr txBox="1">
            <a:spLocks noChangeArrowheads="1"/>
          </p:cNvSpPr>
          <p:nvPr/>
        </p:nvSpPr>
        <p:spPr bwMode="auto">
          <a:xfrm>
            <a:off x="547688" y="3714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4116871"/>
            <a:ext cx="2374775" cy="275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30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7450" y="230188"/>
            <a:ext cx="7561263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smtClean="0">
                <a:latin typeface="Open Sans Extrabold"/>
                <a:cs typeface="Open Sans Extrabold"/>
              </a:rPr>
              <a:t>Agenda</a:t>
            </a:r>
          </a:p>
        </p:txBody>
      </p:sp>
      <p:sp>
        <p:nvSpPr>
          <p:cNvPr id="4098" name="Subtitle 2"/>
          <p:cNvSpPr txBox="1">
            <a:spLocks/>
          </p:cNvSpPr>
          <p:nvPr/>
        </p:nvSpPr>
        <p:spPr bwMode="auto">
          <a:xfrm>
            <a:off x="1187450" y="763935"/>
            <a:ext cx="7488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What We Will be Talking About Today…</a:t>
            </a:r>
            <a:endParaRPr lang="en-US" sz="1600" dirty="0">
              <a:solidFill>
                <a:srgbClr val="7BC226"/>
              </a:solidFill>
              <a:latin typeface="Open Sans Extrabold" charset="0"/>
              <a:cs typeface="Open Sans Extra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450" y="1557338"/>
            <a:ext cx="7632700" cy="44935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Blip>
                <a:blip r:embed="rId3"/>
              </a:buBlip>
              <a:defRPr/>
            </a:pPr>
            <a:r>
              <a:rPr lang="en-US" sz="2400" dirty="0" smtClean="0">
                <a:latin typeface="Open Sans"/>
                <a:cs typeface="Open Sans"/>
              </a:rPr>
              <a:t> Introductions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Blip>
                <a:blip r:embed="rId3"/>
              </a:buBlip>
              <a:defRPr/>
            </a:pPr>
            <a:r>
              <a:rPr lang="en-US" sz="2400" dirty="0">
                <a:latin typeface="Open Sans"/>
                <a:cs typeface="Open Sans"/>
              </a:rPr>
              <a:t> </a:t>
            </a:r>
            <a:r>
              <a:rPr lang="en-US" sz="2400" dirty="0" smtClean="0">
                <a:latin typeface="Open Sans"/>
                <a:cs typeface="Open Sans"/>
              </a:rPr>
              <a:t>What kind of processes are out there?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Blip>
                <a:blip r:embed="rId3"/>
              </a:buBlip>
              <a:defRPr/>
            </a:pPr>
            <a:r>
              <a:rPr lang="en-US" sz="2400" dirty="0">
                <a:latin typeface="Open Sans"/>
                <a:cs typeface="Open Sans"/>
              </a:rPr>
              <a:t> </a:t>
            </a:r>
            <a:r>
              <a:rPr lang="en-US" sz="2400" dirty="0" smtClean="0">
                <a:latin typeface="Open Sans"/>
                <a:cs typeface="Open Sans"/>
              </a:rPr>
              <a:t>The “Iron Triangle” of project management</a:t>
            </a:r>
            <a:endParaRPr lang="en-US" sz="2400" dirty="0">
              <a:latin typeface="Open Sans"/>
              <a:cs typeface="Open Sans"/>
            </a:endParaRP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2400" dirty="0">
                <a:latin typeface="Open Sans"/>
                <a:cs typeface="Open Sans"/>
              </a:rPr>
              <a:t> </a:t>
            </a:r>
            <a:r>
              <a:rPr lang="en-US" sz="2400" dirty="0" smtClean="0">
                <a:latin typeface="Open Sans"/>
                <a:cs typeface="Open Sans"/>
              </a:rPr>
              <a:t>What does it mean to be “Agile”?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2400" dirty="0">
                <a:latin typeface="Open Sans"/>
                <a:cs typeface="Open Sans"/>
              </a:rPr>
              <a:t> </a:t>
            </a:r>
            <a:r>
              <a:rPr lang="en-US" sz="2400" dirty="0" smtClean="0">
                <a:latin typeface="Open Sans"/>
                <a:cs typeface="Open Sans"/>
              </a:rPr>
              <a:t>Why be Agile?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2400" dirty="0">
                <a:latin typeface="Open Sans"/>
                <a:ea typeface="+mn-ea"/>
                <a:cs typeface="Open Sans"/>
              </a:rPr>
              <a:t> </a:t>
            </a:r>
            <a:r>
              <a:rPr lang="en-US" sz="2400" dirty="0" smtClean="0">
                <a:latin typeface="Open Sans"/>
                <a:ea typeface="+mn-ea"/>
                <a:cs typeface="Open Sans"/>
              </a:rPr>
              <a:t>The Agile </a:t>
            </a:r>
            <a:r>
              <a:rPr lang="en-US" sz="2400" dirty="0" err="1" smtClean="0">
                <a:latin typeface="Open Sans"/>
                <a:ea typeface="+mn-ea"/>
                <a:cs typeface="Open Sans"/>
              </a:rPr>
              <a:t>Drupalist</a:t>
            </a:r>
            <a:endParaRPr lang="en-US" sz="2400" dirty="0" smtClean="0">
              <a:latin typeface="Open Sans"/>
              <a:ea typeface="+mn-ea"/>
              <a:cs typeface="Open Sans"/>
            </a:endParaRP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2400" dirty="0">
                <a:latin typeface="Open Sans"/>
                <a:ea typeface="+mn-ea"/>
                <a:cs typeface="Open Sans"/>
              </a:rPr>
              <a:t> </a:t>
            </a:r>
            <a:r>
              <a:rPr lang="en-US" sz="2400" dirty="0" smtClean="0">
                <a:latin typeface="Open Sans"/>
                <a:ea typeface="+mn-ea"/>
                <a:cs typeface="Open Sans"/>
              </a:rPr>
              <a:t>Mapping the Project Life Cycle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2400" dirty="0">
                <a:latin typeface="Open Sans"/>
                <a:ea typeface="+mn-ea"/>
                <a:cs typeface="Open Sans"/>
              </a:rPr>
              <a:t> </a:t>
            </a:r>
            <a:r>
              <a:rPr lang="en-US" sz="2400" dirty="0" smtClean="0">
                <a:latin typeface="Open Sans"/>
                <a:ea typeface="+mn-ea"/>
                <a:cs typeface="Open Sans"/>
              </a:rPr>
              <a:t>Case Study</a:t>
            </a:r>
            <a:endParaRPr lang="en-US" sz="1200" dirty="0">
              <a:latin typeface="Open Sans"/>
              <a:ea typeface="+mn-ea"/>
              <a:cs typeface="Open Sans"/>
            </a:endParaRPr>
          </a:p>
        </p:txBody>
      </p:sp>
      <p:sp>
        <p:nvSpPr>
          <p:cNvPr id="4100" name="TextBox 1"/>
          <p:cNvSpPr txBox="1">
            <a:spLocks noChangeArrowheads="1"/>
          </p:cNvSpPr>
          <p:nvPr/>
        </p:nvSpPr>
        <p:spPr bwMode="auto">
          <a:xfrm>
            <a:off x="547688" y="3714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160" y="4149080"/>
            <a:ext cx="2322528" cy="22385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7450" y="230188"/>
            <a:ext cx="7561263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err="1" smtClean="0">
                <a:latin typeface="Open Sans Extrabold"/>
                <a:cs typeface="Open Sans Extrabold"/>
              </a:rPr>
              <a:t>Scrumfall</a:t>
            </a:r>
            <a:endParaRPr lang="en-US" sz="3200" spc="-150" dirty="0" smtClean="0">
              <a:latin typeface="Open Sans Extrabold"/>
              <a:cs typeface="Open Sans Extrabold"/>
            </a:endParaRPr>
          </a:p>
        </p:txBody>
      </p:sp>
      <p:sp>
        <p:nvSpPr>
          <p:cNvPr id="4098" name="Subtitle 2"/>
          <p:cNvSpPr txBox="1">
            <a:spLocks/>
          </p:cNvSpPr>
          <p:nvPr/>
        </p:nvSpPr>
        <p:spPr bwMode="auto">
          <a:xfrm>
            <a:off x="1187450" y="763935"/>
            <a:ext cx="7488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No, it’s not the title of the next James Bond movie…</a:t>
            </a:r>
            <a:endParaRPr lang="en-US" sz="1600" dirty="0">
              <a:solidFill>
                <a:srgbClr val="7BC226"/>
              </a:solidFill>
              <a:latin typeface="Open Sans Extrabold" charset="0"/>
              <a:cs typeface="Open Sans Extrabold" charset="0"/>
            </a:endParaRPr>
          </a:p>
        </p:txBody>
      </p:sp>
      <p:sp>
        <p:nvSpPr>
          <p:cNvPr id="4100" name="TextBox 1"/>
          <p:cNvSpPr txBox="1">
            <a:spLocks noChangeArrowheads="1"/>
          </p:cNvSpPr>
          <p:nvPr/>
        </p:nvSpPr>
        <p:spPr bwMode="auto">
          <a:xfrm>
            <a:off x="547688" y="3714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187450" y="1124744"/>
            <a:ext cx="7200900" cy="115877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 smtClean="0">
                <a:latin typeface="Open Sans Light"/>
                <a:ea typeface="+mn-ea"/>
                <a:cs typeface="Open Sans Light"/>
              </a:rPr>
              <a:t>Scrumfall</a:t>
            </a:r>
            <a:r>
              <a:rPr lang="en-US" dirty="0" smtClean="0">
                <a:latin typeface="Open Sans Light"/>
                <a:ea typeface="+mn-ea"/>
                <a:cs typeface="Open Sans Light"/>
              </a:rPr>
              <a:t> is a “hybrid” of Waterfall and Scrum methodologies, often employed when there needs to be more certainty around the project scope.</a:t>
            </a:r>
            <a:endParaRPr lang="en-US" dirty="0">
              <a:latin typeface="Open Sans Light"/>
              <a:ea typeface="+mn-ea"/>
              <a:cs typeface="Open Sans Light"/>
            </a:endParaRPr>
          </a:p>
        </p:txBody>
      </p:sp>
      <p:pic>
        <p:nvPicPr>
          <p:cNvPr id="7" name="Picture 6" descr="Canvas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69" y="2348880"/>
            <a:ext cx="6445663" cy="428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7450" y="230188"/>
            <a:ext cx="7561263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smtClean="0">
                <a:latin typeface="Open Sans Extrabold"/>
                <a:cs typeface="Open Sans Extrabold"/>
              </a:rPr>
              <a:t>Information Discovery</a:t>
            </a:r>
          </a:p>
        </p:txBody>
      </p:sp>
      <p:sp>
        <p:nvSpPr>
          <p:cNvPr id="4098" name="Subtitle 2"/>
          <p:cNvSpPr txBox="1">
            <a:spLocks/>
          </p:cNvSpPr>
          <p:nvPr/>
        </p:nvSpPr>
        <p:spPr bwMode="auto">
          <a:xfrm>
            <a:off x="1187450" y="763935"/>
            <a:ext cx="7488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Phase #1 of 8</a:t>
            </a:r>
            <a:endParaRPr lang="en-US" sz="1600" dirty="0">
              <a:solidFill>
                <a:srgbClr val="7BC226"/>
              </a:solidFill>
              <a:latin typeface="Open Sans Extrabold" charset="0"/>
              <a:cs typeface="Open Sans Extrabold" charset="0"/>
            </a:endParaRPr>
          </a:p>
        </p:txBody>
      </p:sp>
      <p:sp>
        <p:nvSpPr>
          <p:cNvPr id="4100" name="TextBox 1"/>
          <p:cNvSpPr txBox="1">
            <a:spLocks noChangeArrowheads="1"/>
          </p:cNvSpPr>
          <p:nvPr/>
        </p:nvSpPr>
        <p:spPr bwMode="auto">
          <a:xfrm>
            <a:off x="547688" y="3714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508597"/>
              </p:ext>
            </p:extLst>
          </p:nvPr>
        </p:nvGraphicFramePr>
        <p:xfrm>
          <a:off x="480299" y="1916832"/>
          <a:ext cx="8183402" cy="4032251"/>
        </p:xfrm>
        <a:graphic>
          <a:graphicData uri="http://schemas.openxmlformats.org/drawingml/2006/table">
            <a:tbl>
              <a:tblPr/>
              <a:tblGrid>
                <a:gridCol w="4094306"/>
                <a:gridCol w="4089096"/>
              </a:tblGrid>
              <a:tr h="576263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AE32"/>
                          </a:solidFill>
                          <a:effectLst/>
                          <a:latin typeface="Open Sans Extrabold" charset="0"/>
                          <a:ea typeface="ＭＳ Ｐゴシック" charset="0"/>
                          <a:cs typeface="Open Sans Extrabold" charset="0"/>
                        </a:rPr>
                        <a:t>Waterfall Tasks                                              Agile Tasks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70AE32"/>
                        </a:solidFill>
                        <a:effectLst/>
                        <a:latin typeface="Open Sans Extrabold" charset="0"/>
                        <a:ea typeface="ＭＳ Ｐゴシック" charset="0"/>
                        <a:cs typeface="Open Sans Extrabold" charset="0"/>
                      </a:endParaRPr>
                    </a:p>
                  </a:txBody>
                  <a:tcPr marL="216000" marR="0" marT="0" marB="0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598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Documenting: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800" kern="1200" dirty="0" smtClean="0">
                        <a:solidFill>
                          <a:schemeClr val="tx1"/>
                        </a:solidFill>
                        <a:latin typeface="Open Sans"/>
                        <a:ea typeface="+mn-ea"/>
                        <a:cs typeface="Open Sans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Project plan</a:t>
                      </a: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Business requirements</a:t>
                      </a: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Schedule</a:t>
                      </a: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Risk analysis</a:t>
                      </a: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Scope definition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Open Sans"/>
                        <a:ea typeface="ＭＳ Ｐゴシック" charset="0"/>
                        <a:cs typeface="Open Sans"/>
                      </a:endParaRPr>
                    </a:p>
                  </a:txBody>
                  <a:tcPr marL="216000" marR="216000" marT="216000" marB="216000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Iterating:</a:t>
                      </a:r>
                    </a:p>
                    <a:p>
                      <a:pPr marL="0" indent="0">
                        <a:buFont typeface="Arial"/>
                        <a:buNone/>
                      </a:pPr>
                      <a:endParaRPr lang="en-US" sz="1800" kern="1200" dirty="0" smtClean="0">
                        <a:solidFill>
                          <a:schemeClr val="tx1"/>
                        </a:solidFill>
                        <a:latin typeface="Open Sans"/>
                        <a:ea typeface="+mn-ea"/>
                        <a:cs typeface="Open Sans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Brainstorming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High-level requirements (i.e. vision, mission statement)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Elevator pitch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Product box</a:t>
                      </a:r>
                    </a:p>
                  </a:txBody>
                  <a:tcPr marL="216000" marR="216000" marT="216000" marB="216000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8" name="Left-Right Arrow 7"/>
          <p:cNvSpPr/>
          <p:nvPr/>
        </p:nvSpPr>
        <p:spPr>
          <a:xfrm>
            <a:off x="4006256" y="5445224"/>
            <a:ext cx="1080120" cy="360040"/>
          </a:xfrm>
          <a:prstGeom prst="left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678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7450" y="230188"/>
            <a:ext cx="7561263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smtClean="0">
                <a:latin typeface="Open Sans Extrabold"/>
                <a:cs typeface="Open Sans Extrabold"/>
              </a:rPr>
              <a:t>Requirements Analysis</a:t>
            </a:r>
          </a:p>
        </p:txBody>
      </p:sp>
      <p:sp>
        <p:nvSpPr>
          <p:cNvPr id="4098" name="Subtitle 2"/>
          <p:cNvSpPr txBox="1">
            <a:spLocks/>
          </p:cNvSpPr>
          <p:nvPr/>
        </p:nvSpPr>
        <p:spPr bwMode="auto">
          <a:xfrm>
            <a:off x="1187450" y="763935"/>
            <a:ext cx="7488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Phase #2 of 8</a:t>
            </a:r>
            <a:endParaRPr lang="en-US" sz="1600" dirty="0">
              <a:solidFill>
                <a:srgbClr val="7BC226"/>
              </a:solidFill>
              <a:latin typeface="Open Sans Extrabold" charset="0"/>
              <a:cs typeface="Open Sans Extrabold" charset="0"/>
            </a:endParaRPr>
          </a:p>
        </p:txBody>
      </p:sp>
      <p:sp>
        <p:nvSpPr>
          <p:cNvPr id="4100" name="TextBox 1"/>
          <p:cNvSpPr txBox="1">
            <a:spLocks noChangeArrowheads="1"/>
          </p:cNvSpPr>
          <p:nvPr/>
        </p:nvSpPr>
        <p:spPr bwMode="auto">
          <a:xfrm>
            <a:off x="547688" y="3714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407187"/>
              </p:ext>
            </p:extLst>
          </p:nvPr>
        </p:nvGraphicFramePr>
        <p:xfrm>
          <a:off x="480299" y="1916832"/>
          <a:ext cx="8183402" cy="4032251"/>
        </p:xfrm>
        <a:graphic>
          <a:graphicData uri="http://schemas.openxmlformats.org/drawingml/2006/table">
            <a:tbl>
              <a:tblPr/>
              <a:tblGrid>
                <a:gridCol w="4094306"/>
                <a:gridCol w="4089096"/>
              </a:tblGrid>
              <a:tr h="576263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AE32"/>
                          </a:solidFill>
                          <a:effectLst/>
                          <a:latin typeface="Open Sans Extrabold" charset="0"/>
                          <a:ea typeface="ＭＳ Ｐゴシック" charset="0"/>
                          <a:cs typeface="Open Sans Extrabold" charset="0"/>
                        </a:rPr>
                        <a:t>Waterfall Tasks                                              Agile Tasks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70AE32"/>
                        </a:solidFill>
                        <a:effectLst/>
                        <a:latin typeface="Open Sans Extrabold" charset="0"/>
                        <a:ea typeface="ＭＳ Ｐゴシック" charset="0"/>
                        <a:cs typeface="Open Sans Extrabold" charset="0"/>
                      </a:endParaRPr>
                    </a:p>
                  </a:txBody>
                  <a:tcPr marL="216000" marR="0" marT="0" marB="0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598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Documenting: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800" kern="1200" dirty="0" smtClean="0">
                        <a:solidFill>
                          <a:schemeClr val="tx1"/>
                        </a:solidFill>
                        <a:latin typeface="Open Sans"/>
                        <a:ea typeface="+mn-ea"/>
                        <a:cs typeface="Open Sans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Functional requirements</a:t>
                      </a:r>
                    </a:p>
                    <a:p>
                      <a:pPr marL="742950" lvl="1" indent="-285750">
                        <a:buFont typeface="Arial"/>
                        <a:buChar char="•"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Content Types</a:t>
                      </a:r>
                    </a:p>
                    <a:p>
                      <a:pPr marL="742950" lvl="1" indent="-285750">
                        <a:buFont typeface="Arial"/>
                        <a:buChar char="•"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Taxonomy</a:t>
                      </a:r>
                    </a:p>
                    <a:p>
                      <a:pPr marL="742950" lvl="1" indent="-285750">
                        <a:buFont typeface="Arial"/>
                        <a:buChar char="•"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Sitemap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latin typeface="Open Sans"/>
                        <a:ea typeface="+mn-ea"/>
                        <a:cs typeface="Open Sans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Non-functional requirements</a:t>
                      </a: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User requirements</a:t>
                      </a:r>
                    </a:p>
                    <a:p>
                      <a:pPr marL="742950" marR="0" lvl="1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en Sans"/>
                          <a:ea typeface="+mn-ea"/>
                          <a:cs typeface="Open Sans"/>
                        </a:rPr>
                        <a:t>Roles &amp; Permissions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Open Sans"/>
                        <a:ea typeface="ＭＳ Ｐゴシック" charset="0"/>
                        <a:cs typeface="Open Sans"/>
                      </a:endParaRPr>
                    </a:p>
                  </a:txBody>
                  <a:tcPr marL="216000" marR="216000" marT="216000" marB="216000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Iterating: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endParaRPr lang="en-US" sz="1800" kern="1200" dirty="0" smtClean="0">
                        <a:solidFill>
                          <a:schemeClr val="tx1"/>
                        </a:solidFill>
                        <a:latin typeface="Open Sans"/>
                        <a:ea typeface="+mn-ea"/>
                        <a:cs typeface="Open Sans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Low fidelity wireframes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Paper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 prototypes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Affinity diagramming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Use Cases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Process Flow Diagrams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UML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 Models</a:t>
                      </a:r>
                      <a:endParaRPr lang="en-US" dirty="0" smtClean="0">
                        <a:latin typeface="Open Sans"/>
                        <a:cs typeface="Open Sans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endParaRPr lang="en-US" sz="1800" kern="1200" baseline="0" dirty="0" smtClean="0">
                        <a:solidFill>
                          <a:schemeClr val="tx1"/>
                        </a:solidFill>
                        <a:latin typeface="Open Sans"/>
                        <a:ea typeface="+mn-ea"/>
                        <a:cs typeface="Open Sans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endParaRPr lang="en-US" sz="1800" kern="1200" baseline="0" dirty="0" smtClean="0">
                        <a:solidFill>
                          <a:schemeClr val="tx1"/>
                        </a:solidFill>
                        <a:latin typeface="Open Sans"/>
                        <a:ea typeface="+mn-ea"/>
                        <a:cs typeface="Open Sans"/>
                      </a:endParaRPr>
                    </a:p>
                  </a:txBody>
                  <a:tcPr marL="216000" marR="216000" marT="216000" marB="216000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7" name="Left-Right Arrow 6"/>
          <p:cNvSpPr/>
          <p:nvPr/>
        </p:nvSpPr>
        <p:spPr>
          <a:xfrm>
            <a:off x="4006256" y="5445224"/>
            <a:ext cx="1080120" cy="360040"/>
          </a:xfrm>
          <a:prstGeom prst="left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597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7450" y="230188"/>
            <a:ext cx="7561263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smtClean="0">
                <a:latin typeface="Open Sans Extrabold"/>
                <a:cs typeface="Open Sans Extrabold"/>
              </a:rPr>
              <a:t>Design</a:t>
            </a:r>
          </a:p>
        </p:txBody>
      </p:sp>
      <p:sp>
        <p:nvSpPr>
          <p:cNvPr id="4098" name="Subtitle 2"/>
          <p:cNvSpPr txBox="1">
            <a:spLocks/>
          </p:cNvSpPr>
          <p:nvPr/>
        </p:nvSpPr>
        <p:spPr bwMode="auto">
          <a:xfrm>
            <a:off x="1187450" y="763935"/>
            <a:ext cx="7488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Phase #3 of 8</a:t>
            </a:r>
            <a:endParaRPr lang="en-US" sz="1600" dirty="0">
              <a:solidFill>
                <a:srgbClr val="7BC226"/>
              </a:solidFill>
              <a:latin typeface="Open Sans Extrabold" charset="0"/>
              <a:cs typeface="Open Sans Extrabold" charset="0"/>
            </a:endParaRPr>
          </a:p>
        </p:txBody>
      </p:sp>
      <p:sp>
        <p:nvSpPr>
          <p:cNvPr id="4100" name="TextBox 1"/>
          <p:cNvSpPr txBox="1">
            <a:spLocks noChangeArrowheads="1"/>
          </p:cNvSpPr>
          <p:nvPr/>
        </p:nvSpPr>
        <p:spPr bwMode="auto">
          <a:xfrm>
            <a:off x="547688" y="3714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788566"/>
              </p:ext>
            </p:extLst>
          </p:nvPr>
        </p:nvGraphicFramePr>
        <p:xfrm>
          <a:off x="480299" y="1916832"/>
          <a:ext cx="8183402" cy="4032251"/>
        </p:xfrm>
        <a:graphic>
          <a:graphicData uri="http://schemas.openxmlformats.org/drawingml/2006/table">
            <a:tbl>
              <a:tblPr/>
              <a:tblGrid>
                <a:gridCol w="4094306"/>
                <a:gridCol w="4089096"/>
              </a:tblGrid>
              <a:tr h="576263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AE32"/>
                          </a:solidFill>
                          <a:effectLst/>
                          <a:latin typeface="Open Sans Extrabold" charset="0"/>
                          <a:ea typeface="ＭＳ Ｐゴシック" charset="0"/>
                          <a:cs typeface="Open Sans Extrabold" charset="0"/>
                        </a:rPr>
                        <a:t>Waterfall Tasks                                              Agile Tasks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70AE32"/>
                        </a:solidFill>
                        <a:effectLst/>
                        <a:latin typeface="Open Sans Extrabold" charset="0"/>
                        <a:ea typeface="ＭＳ Ｐゴシック" charset="0"/>
                        <a:cs typeface="Open Sans Extrabold" charset="0"/>
                      </a:endParaRPr>
                    </a:p>
                  </a:txBody>
                  <a:tcPr marL="216000" marR="0" marT="0" marB="0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598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Documenting: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800" kern="1200" dirty="0" smtClean="0">
                        <a:solidFill>
                          <a:schemeClr val="tx1"/>
                        </a:solidFill>
                        <a:latin typeface="Open Sans"/>
                        <a:ea typeface="+mn-ea"/>
                        <a:cs typeface="Open Sans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Style and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 branding guide</a:t>
                      </a:r>
                      <a:endParaRPr kumimoji="0" 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Open Sans"/>
                        <a:ea typeface="ＭＳ Ｐゴシック" charset="0"/>
                        <a:cs typeface="Open Sans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Visual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 mockups</a:t>
                      </a:r>
                      <a:endParaRPr lang="en-US" dirty="0" smtClean="0">
                        <a:latin typeface="Open Sans"/>
                        <a:cs typeface="Open Sans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1800" kern="1200" baseline="0" dirty="0" smtClean="0">
                        <a:solidFill>
                          <a:schemeClr val="tx1"/>
                        </a:solidFill>
                        <a:latin typeface="Open Sans"/>
                        <a:ea typeface="+mn-ea"/>
                        <a:cs typeface="Open Sans"/>
                      </a:endParaRPr>
                    </a:p>
                  </a:txBody>
                  <a:tcPr marL="216000" marR="216000" marT="216000" marB="216000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Iterating: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endParaRPr lang="en-US" sz="1800" kern="1200" dirty="0" smtClean="0">
                        <a:solidFill>
                          <a:schemeClr val="tx1"/>
                        </a:solidFill>
                        <a:latin typeface="Open Sans"/>
                        <a:ea typeface="+mn-ea"/>
                        <a:cs typeface="Open Sans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Higher fidelity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 wireframes including responsive layouts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Interactive designs</a:t>
                      </a:r>
                    </a:p>
                    <a:p>
                      <a:pPr marL="0" indent="0">
                        <a:buFont typeface="Arial"/>
                        <a:buNone/>
                      </a:pPr>
                      <a:endParaRPr lang="en-US" sz="1800" kern="1200" dirty="0" smtClean="0">
                        <a:solidFill>
                          <a:schemeClr val="tx1"/>
                        </a:solidFill>
                        <a:latin typeface="Open Sans"/>
                        <a:ea typeface="+mn-ea"/>
                        <a:cs typeface="Open Sans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endParaRPr lang="en-US" sz="1800" kern="1200" baseline="0" dirty="0" smtClean="0">
                        <a:solidFill>
                          <a:schemeClr val="tx1"/>
                        </a:solidFill>
                        <a:latin typeface="Open Sans"/>
                        <a:ea typeface="+mn-ea"/>
                        <a:cs typeface="Open Sans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endParaRPr lang="en-US" sz="1800" kern="1200" baseline="0" dirty="0" smtClean="0">
                        <a:solidFill>
                          <a:schemeClr val="tx1"/>
                        </a:solidFill>
                        <a:latin typeface="Open Sans"/>
                        <a:ea typeface="+mn-ea"/>
                        <a:cs typeface="Open Sans"/>
                      </a:endParaRPr>
                    </a:p>
                  </a:txBody>
                  <a:tcPr marL="216000" marR="216000" marT="216000" marB="216000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7" name="Left-Right Arrow 6"/>
          <p:cNvSpPr/>
          <p:nvPr/>
        </p:nvSpPr>
        <p:spPr>
          <a:xfrm>
            <a:off x="4006256" y="5445224"/>
            <a:ext cx="1080120" cy="360040"/>
          </a:xfrm>
          <a:prstGeom prst="left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88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7450" y="230188"/>
            <a:ext cx="7561263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smtClean="0">
                <a:latin typeface="Open Sans Extrabold"/>
                <a:cs typeface="Open Sans Extrabold"/>
              </a:rPr>
              <a:t>Development</a:t>
            </a:r>
          </a:p>
        </p:txBody>
      </p:sp>
      <p:sp>
        <p:nvSpPr>
          <p:cNvPr id="4098" name="Subtitle 2"/>
          <p:cNvSpPr txBox="1">
            <a:spLocks/>
          </p:cNvSpPr>
          <p:nvPr/>
        </p:nvSpPr>
        <p:spPr bwMode="auto">
          <a:xfrm>
            <a:off x="1187450" y="763935"/>
            <a:ext cx="7488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Phase #4 of 8</a:t>
            </a:r>
            <a:endParaRPr lang="en-US" sz="1600" dirty="0">
              <a:solidFill>
                <a:srgbClr val="7BC226"/>
              </a:solidFill>
              <a:latin typeface="Open Sans Extrabold" charset="0"/>
              <a:cs typeface="Open Sans Extrabold" charset="0"/>
            </a:endParaRPr>
          </a:p>
        </p:txBody>
      </p:sp>
      <p:sp>
        <p:nvSpPr>
          <p:cNvPr id="4100" name="TextBox 1"/>
          <p:cNvSpPr txBox="1">
            <a:spLocks noChangeArrowheads="1"/>
          </p:cNvSpPr>
          <p:nvPr/>
        </p:nvSpPr>
        <p:spPr bwMode="auto">
          <a:xfrm>
            <a:off x="547688" y="3714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384315"/>
              </p:ext>
            </p:extLst>
          </p:nvPr>
        </p:nvGraphicFramePr>
        <p:xfrm>
          <a:off x="480299" y="1916832"/>
          <a:ext cx="8183402" cy="4032251"/>
        </p:xfrm>
        <a:graphic>
          <a:graphicData uri="http://schemas.openxmlformats.org/drawingml/2006/table">
            <a:tbl>
              <a:tblPr/>
              <a:tblGrid>
                <a:gridCol w="4094306"/>
                <a:gridCol w="4089096"/>
              </a:tblGrid>
              <a:tr h="576263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AE32"/>
                          </a:solidFill>
                          <a:effectLst/>
                          <a:latin typeface="Open Sans Extrabold" charset="0"/>
                          <a:ea typeface="ＭＳ Ｐゴシック" charset="0"/>
                          <a:cs typeface="Open Sans Extrabold" charset="0"/>
                        </a:rPr>
                        <a:t>Waterfall Tasks                                              Agile Tasks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70AE32"/>
                        </a:solidFill>
                        <a:effectLst/>
                        <a:latin typeface="Open Sans Extrabold" charset="0"/>
                        <a:ea typeface="ＭＳ Ｐゴシック" charset="0"/>
                        <a:cs typeface="Open Sans Extrabold" charset="0"/>
                      </a:endParaRPr>
                    </a:p>
                  </a:txBody>
                  <a:tcPr marL="216000" marR="0" marT="0" marB="0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598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Limited: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800" kern="1200" dirty="0" smtClean="0">
                        <a:solidFill>
                          <a:schemeClr val="tx1"/>
                        </a:solidFill>
                        <a:latin typeface="Open Sans"/>
                        <a:ea typeface="+mn-ea"/>
                        <a:cs typeface="Open Sans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Building the initial architecture and infrastructure.</a:t>
                      </a: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Maybe some of the groundwork for the high-level functional requirements.</a:t>
                      </a: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en Sans"/>
                        <a:ea typeface="+mn-ea"/>
                        <a:cs typeface="Open Sans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Open Sans"/>
                          <a:ea typeface="+mn-ea"/>
                          <a:cs typeface="Open Sans"/>
                        </a:rPr>
                        <a:t>Be careful of changing Content Types or Vocabularies!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Open Sans"/>
                        <a:ea typeface="ＭＳ Ｐゴシック" charset="0"/>
                        <a:cs typeface="Open Sans"/>
                      </a:endParaRPr>
                    </a:p>
                  </a:txBody>
                  <a:tcPr marL="216000" marR="216000" marT="216000" marB="216000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Breaking down epics into user stories.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Building out all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the site features, modules, functionality in sprints by completing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user stories.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Using the Features module to get things (i.e. entities) out of the database and into code so it can be versioned (e.g. </a:t>
                      </a:r>
                      <a:r>
                        <a:rPr lang="en-US" sz="1800" kern="1200" baseline="0" dirty="0" err="1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Git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).</a:t>
                      </a:r>
                    </a:p>
                  </a:txBody>
                  <a:tcPr marL="216000" marR="216000" marT="216000" marB="216000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7" name="Left-Right Arrow 6"/>
          <p:cNvSpPr/>
          <p:nvPr/>
        </p:nvSpPr>
        <p:spPr>
          <a:xfrm>
            <a:off x="4006256" y="5445224"/>
            <a:ext cx="1080120" cy="360040"/>
          </a:xfrm>
          <a:prstGeom prst="left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237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7450" y="230188"/>
            <a:ext cx="7561263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smtClean="0">
                <a:latin typeface="Open Sans Extrabold"/>
                <a:cs typeface="Open Sans Extrabold"/>
              </a:rPr>
              <a:t>Content Creation</a:t>
            </a:r>
          </a:p>
        </p:txBody>
      </p:sp>
      <p:sp>
        <p:nvSpPr>
          <p:cNvPr id="4098" name="Subtitle 2"/>
          <p:cNvSpPr txBox="1">
            <a:spLocks/>
          </p:cNvSpPr>
          <p:nvPr/>
        </p:nvSpPr>
        <p:spPr bwMode="auto">
          <a:xfrm>
            <a:off x="1187450" y="763935"/>
            <a:ext cx="7488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Phase #5 of 8</a:t>
            </a:r>
            <a:endParaRPr lang="en-US" sz="1600" dirty="0">
              <a:solidFill>
                <a:srgbClr val="7BC226"/>
              </a:solidFill>
              <a:latin typeface="Open Sans Extrabold" charset="0"/>
              <a:cs typeface="Open Sans Extrabold" charset="0"/>
            </a:endParaRPr>
          </a:p>
        </p:txBody>
      </p:sp>
      <p:sp>
        <p:nvSpPr>
          <p:cNvPr id="4100" name="TextBox 1"/>
          <p:cNvSpPr txBox="1">
            <a:spLocks noChangeArrowheads="1"/>
          </p:cNvSpPr>
          <p:nvPr/>
        </p:nvSpPr>
        <p:spPr bwMode="auto">
          <a:xfrm>
            <a:off x="547688" y="3714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999326"/>
              </p:ext>
            </p:extLst>
          </p:nvPr>
        </p:nvGraphicFramePr>
        <p:xfrm>
          <a:off x="480299" y="1916832"/>
          <a:ext cx="8183402" cy="4032251"/>
        </p:xfrm>
        <a:graphic>
          <a:graphicData uri="http://schemas.openxmlformats.org/drawingml/2006/table">
            <a:tbl>
              <a:tblPr/>
              <a:tblGrid>
                <a:gridCol w="4094306"/>
                <a:gridCol w="4089096"/>
              </a:tblGrid>
              <a:tr h="576263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AE32"/>
                          </a:solidFill>
                          <a:effectLst/>
                          <a:latin typeface="Open Sans Extrabold" charset="0"/>
                          <a:ea typeface="ＭＳ Ｐゴシック" charset="0"/>
                          <a:cs typeface="Open Sans Extrabold" charset="0"/>
                        </a:rPr>
                        <a:t>Waterfall Tasks                                              Agile Tasks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70AE32"/>
                        </a:solidFill>
                        <a:effectLst/>
                        <a:latin typeface="Open Sans Extrabold" charset="0"/>
                        <a:ea typeface="ＭＳ Ｐゴシック" charset="0"/>
                        <a:cs typeface="Open Sans Extrabold" charset="0"/>
                      </a:endParaRPr>
                    </a:p>
                  </a:txBody>
                  <a:tcPr marL="216000" marR="0" marT="0" marB="0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598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Deciding at a high level what kind of content is going to be added to the site.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Open Sans"/>
                        <a:ea typeface="ＭＳ Ｐゴシック" charset="0"/>
                        <a:cs typeface="Open Sans"/>
                      </a:endParaRPr>
                    </a:p>
                  </a:txBody>
                  <a:tcPr marL="216000" marR="216000" marT="216000" marB="216000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Adding the actual content during sprints as features are developed.</a:t>
                      </a:r>
                    </a:p>
                  </a:txBody>
                  <a:tcPr marL="216000" marR="216000" marT="216000" marB="216000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7" name="Left-Right Arrow 6"/>
          <p:cNvSpPr/>
          <p:nvPr/>
        </p:nvSpPr>
        <p:spPr>
          <a:xfrm>
            <a:off x="4006256" y="5445224"/>
            <a:ext cx="1080120" cy="360040"/>
          </a:xfrm>
          <a:prstGeom prst="left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051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7450" y="230188"/>
            <a:ext cx="7561263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smtClean="0">
                <a:latin typeface="Open Sans Extrabold"/>
                <a:cs typeface="Open Sans Extrabold"/>
              </a:rPr>
              <a:t>Quality Assurance</a:t>
            </a:r>
          </a:p>
        </p:txBody>
      </p:sp>
      <p:sp>
        <p:nvSpPr>
          <p:cNvPr id="4098" name="Subtitle 2"/>
          <p:cNvSpPr txBox="1">
            <a:spLocks/>
          </p:cNvSpPr>
          <p:nvPr/>
        </p:nvSpPr>
        <p:spPr bwMode="auto">
          <a:xfrm>
            <a:off x="1187450" y="763935"/>
            <a:ext cx="7488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Phase #6 of 8</a:t>
            </a:r>
            <a:endParaRPr lang="en-US" sz="1600" dirty="0">
              <a:solidFill>
                <a:srgbClr val="7BC226"/>
              </a:solidFill>
              <a:latin typeface="Open Sans Extrabold" charset="0"/>
              <a:cs typeface="Open Sans Extrabold" charset="0"/>
            </a:endParaRPr>
          </a:p>
        </p:txBody>
      </p:sp>
      <p:sp>
        <p:nvSpPr>
          <p:cNvPr id="4100" name="TextBox 1"/>
          <p:cNvSpPr txBox="1">
            <a:spLocks noChangeArrowheads="1"/>
          </p:cNvSpPr>
          <p:nvPr/>
        </p:nvSpPr>
        <p:spPr bwMode="auto">
          <a:xfrm>
            <a:off x="547688" y="3714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076772"/>
              </p:ext>
            </p:extLst>
          </p:nvPr>
        </p:nvGraphicFramePr>
        <p:xfrm>
          <a:off x="480299" y="1916832"/>
          <a:ext cx="8183402" cy="4032251"/>
        </p:xfrm>
        <a:graphic>
          <a:graphicData uri="http://schemas.openxmlformats.org/drawingml/2006/table">
            <a:tbl>
              <a:tblPr/>
              <a:tblGrid>
                <a:gridCol w="4094306"/>
                <a:gridCol w="4089096"/>
              </a:tblGrid>
              <a:tr h="576263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AE32"/>
                          </a:solidFill>
                          <a:effectLst/>
                          <a:latin typeface="Open Sans Extrabold" charset="0"/>
                          <a:ea typeface="ＭＳ Ｐゴシック" charset="0"/>
                          <a:cs typeface="Open Sans Extrabold" charset="0"/>
                        </a:rPr>
                        <a:t>Waterfall Tasks                                              Agile Tasks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70AE32"/>
                        </a:solidFill>
                        <a:effectLst/>
                        <a:latin typeface="Open Sans Extrabold" charset="0"/>
                        <a:ea typeface="ＭＳ Ｐゴシック" charset="0"/>
                        <a:cs typeface="Open Sans Extrabold" charset="0"/>
                      </a:endParaRPr>
                    </a:p>
                  </a:txBody>
                  <a:tcPr marL="216000" marR="0" marT="0" marB="0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598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Matching finished site or site components with the functional requirements and overarching architecture.</a:t>
                      </a: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Regression testing.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Open Sans"/>
                        <a:ea typeface="ＭＳ Ｐゴシック" charset="0"/>
                        <a:cs typeface="Open Sans"/>
                      </a:endParaRPr>
                    </a:p>
                  </a:txBody>
                  <a:tcPr marL="216000" marR="216000" marT="216000" marB="216000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Each user story should go through its own set of QA tests to satisfy the Definition of Done.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Product Owner reviews Acceptance Criteria and accepts or rejects user stories.</a:t>
                      </a:r>
                    </a:p>
                  </a:txBody>
                  <a:tcPr marL="216000" marR="216000" marT="216000" marB="216000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7" name="Left-Right Arrow 6"/>
          <p:cNvSpPr/>
          <p:nvPr/>
        </p:nvSpPr>
        <p:spPr>
          <a:xfrm>
            <a:off x="4006256" y="5445224"/>
            <a:ext cx="1080120" cy="360040"/>
          </a:xfrm>
          <a:prstGeom prst="left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35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7450" y="230188"/>
            <a:ext cx="7561263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smtClean="0">
                <a:latin typeface="Open Sans Extrabold"/>
                <a:cs typeface="Open Sans Extrabold"/>
              </a:rPr>
              <a:t>Deployment/Launch</a:t>
            </a:r>
          </a:p>
        </p:txBody>
      </p:sp>
      <p:sp>
        <p:nvSpPr>
          <p:cNvPr id="4098" name="Subtitle 2"/>
          <p:cNvSpPr txBox="1">
            <a:spLocks/>
          </p:cNvSpPr>
          <p:nvPr/>
        </p:nvSpPr>
        <p:spPr bwMode="auto">
          <a:xfrm>
            <a:off x="1187450" y="763935"/>
            <a:ext cx="7488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Phase #7 of 8</a:t>
            </a:r>
            <a:endParaRPr lang="en-US" sz="1600" dirty="0">
              <a:solidFill>
                <a:srgbClr val="7BC226"/>
              </a:solidFill>
              <a:latin typeface="Open Sans Extrabold" charset="0"/>
              <a:cs typeface="Open Sans Extrabold" charset="0"/>
            </a:endParaRPr>
          </a:p>
        </p:txBody>
      </p:sp>
      <p:sp>
        <p:nvSpPr>
          <p:cNvPr id="4100" name="TextBox 1"/>
          <p:cNvSpPr txBox="1">
            <a:spLocks noChangeArrowheads="1"/>
          </p:cNvSpPr>
          <p:nvPr/>
        </p:nvSpPr>
        <p:spPr bwMode="auto">
          <a:xfrm>
            <a:off x="547688" y="3714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371936"/>
              </p:ext>
            </p:extLst>
          </p:nvPr>
        </p:nvGraphicFramePr>
        <p:xfrm>
          <a:off x="480299" y="1916832"/>
          <a:ext cx="8183402" cy="4032251"/>
        </p:xfrm>
        <a:graphic>
          <a:graphicData uri="http://schemas.openxmlformats.org/drawingml/2006/table">
            <a:tbl>
              <a:tblPr/>
              <a:tblGrid>
                <a:gridCol w="4094306"/>
                <a:gridCol w="4089096"/>
              </a:tblGrid>
              <a:tr h="576263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AE32"/>
                          </a:solidFill>
                          <a:effectLst/>
                          <a:latin typeface="Open Sans Extrabold" charset="0"/>
                          <a:ea typeface="ＭＳ Ｐゴシック" charset="0"/>
                          <a:cs typeface="Open Sans Extrabold" charset="0"/>
                        </a:rPr>
                        <a:t>Waterfall Tasks                                              Agile Tasks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70AE32"/>
                        </a:solidFill>
                        <a:effectLst/>
                        <a:latin typeface="Open Sans Extrabold" charset="0"/>
                        <a:ea typeface="ＭＳ Ｐゴシック" charset="0"/>
                        <a:cs typeface="Open Sans Extrabold" charset="0"/>
                      </a:endParaRPr>
                    </a:p>
                  </a:txBody>
                  <a:tcPr marL="216000" marR="0" marT="0" marB="0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598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Checklist for launch.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Open Sans"/>
                        <a:ea typeface="ＭＳ Ｐゴシック" charset="0"/>
                        <a:cs typeface="Open Sans"/>
                      </a:endParaRPr>
                    </a:p>
                  </a:txBody>
                  <a:tcPr marL="216000" marR="216000" marT="216000" marB="216000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Not as effective.</a:t>
                      </a:r>
                    </a:p>
                  </a:txBody>
                  <a:tcPr marL="216000" marR="216000" marT="216000" marB="216000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7" name="Left-Right Arrow 6"/>
          <p:cNvSpPr/>
          <p:nvPr/>
        </p:nvSpPr>
        <p:spPr>
          <a:xfrm>
            <a:off x="4006256" y="5445224"/>
            <a:ext cx="1080120" cy="360040"/>
          </a:xfrm>
          <a:prstGeom prst="left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257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7450" y="230188"/>
            <a:ext cx="7561263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smtClean="0">
                <a:latin typeface="Open Sans Extrabold"/>
                <a:cs typeface="Open Sans Extrabold"/>
              </a:rPr>
              <a:t>Maintenance</a:t>
            </a:r>
          </a:p>
        </p:txBody>
      </p:sp>
      <p:sp>
        <p:nvSpPr>
          <p:cNvPr id="4098" name="Subtitle 2"/>
          <p:cNvSpPr txBox="1">
            <a:spLocks/>
          </p:cNvSpPr>
          <p:nvPr/>
        </p:nvSpPr>
        <p:spPr bwMode="auto">
          <a:xfrm>
            <a:off x="1187450" y="763935"/>
            <a:ext cx="7488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Phase #8 of 8</a:t>
            </a:r>
            <a:endParaRPr lang="en-US" sz="1600" dirty="0">
              <a:solidFill>
                <a:srgbClr val="7BC226"/>
              </a:solidFill>
              <a:latin typeface="Open Sans Extrabold" charset="0"/>
              <a:cs typeface="Open Sans Extrabold" charset="0"/>
            </a:endParaRPr>
          </a:p>
        </p:txBody>
      </p:sp>
      <p:sp>
        <p:nvSpPr>
          <p:cNvPr id="4100" name="TextBox 1"/>
          <p:cNvSpPr txBox="1">
            <a:spLocks noChangeArrowheads="1"/>
          </p:cNvSpPr>
          <p:nvPr/>
        </p:nvSpPr>
        <p:spPr bwMode="auto">
          <a:xfrm>
            <a:off x="547688" y="3714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184739"/>
              </p:ext>
            </p:extLst>
          </p:nvPr>
        </p:nvGraphicFramePr>
        <p:xfrm>
          <a:off x="480299" y="1916832"/>
          <a:ext cx="8183402" cy="4032251"/>
        </p:xfrm>
        <a:graphic>
          <a:graphicData uri="http://schemas.openxmlformats.org/drawingml/2006/table">
            <a:tbl>
              <a:tblPr/>
              <a:tblGrid>
                <a:gridCol w="4094306"/>
                <a:gridCol w="4089096"/>
              </a:tblGrid>
              <a:tr h="576263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AE32"/>
                          </a:solidFill>
                          <a:effectLst/>
                          <a:latin typeface="Open Sans Extrabold" charset="0"/>
                          <a:ea typeface="ＭＳ Ｐゴシック" charset="0"/>
                          <a:cs typeface="Open Sans Extrabold" charset="0"/>
                        </a:rPr>
                        <a:t>Waterfall Tasks                                              Agile Tasks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70AE32"/>
                        </a:solidFill>
                        <a:effectLst/>
                        <a:latin typeface="Open Sans Extrabold" charset="0"/>
                        <a:ea typeface="ＭＳ Ｐゴシック" charset="0"/>
                        <a:cs typeface="Open Sans Extrabold" charset="0"/>
                      </a:endParaRPr>
                    </a:p>
                  </a:txBody>
                  <a:tcPr marL="216000" marR="0" marT="0" marB="0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598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No preference.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Open Sans"/>
                        <a:ea typeface="ＭＳ Ｐゴシック" charset="0"/>
                        <a:cs typeface="Open Sans"/>
                      </a:endParaRPr>
                    </a:p>
                  </a:txBody>
                  <a:tcPr marL="216000" marR="216000" marT="216000" marB="216000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No preference.</a:t>
                      </a:r>
                    </a:p>
                  </a:txBody>
                  <a:tcPr marL="216000" marR="216000" marT="216000" marB="216000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7" name="Left-Right Arrow 6"/>
          <p:cNvSpPr/>
          <p:nvPr/>
        </p:nvSpPr>
        <p:spPr>
          <a:xfrm>
            <a:off x="4006256" y="5445224"/>
            <a:ext cx="1080120" cy="360040"/>
          </a:xfrm>
          <a:prstGeom prst="left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000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7450" y="230189"/>
            <a:ext cx="7561263" cy="67853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smtClean="0">
                <a:latin typeface="Open Sans Extrabold"/>
                <a:cs typeface="Open Sans Extrabold"/>
              </a:rPr>
              <a:t>Putting It All Together</a:t>
            </a:r>
          </a:p>
        </p:txBody>
      </p:sp>
      <p:sp>
        <p:nvSpPr>
          <p:cNvPr id="4100" name="TextBox 1"/>
          <p:cNvSpPr txBox="1">
            <a:spLocks noChangeArrowheads="1"/>
          </p:cNvSpPr>
          <p:nvPr/>
        </p:nvSpPr>
        <p:spPr bwMode="auto">
          <a:xfrm>
            <a:off x="547688" y="3714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/>
          </a:p>
        </p:txBody>
      </p:sp>
      <p:pic>
        <p:nvPicPr>
          <p:cNvPr id="3" name="Picture 2" descr="IXM_project_lifecyc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45" y="900842"/>
            <a:ext cx="6260923" cy="584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7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7450" y="230188"/>
            <a:ext cx="7561263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smtClean="0">
                <a:latin typeface="Open Sans Extrabold"/>
                <a:cs typeface="Open Sans Extrabold"/>
              </a:rPr>
              <a:t>Introductions</a:t>
            </a:r>
          </a:p>
        </p:txBody>
      </p:sp>
      <p:sp>
        <p:nvSpPr>
          <p:cNvPr id="6146" name="Subtitle 2"/>
          <p:cNvSpPr txBox="1">
            <a:spLocks/>
          </p:cNvSpPr>
          <p:nvPr/>
        </p:nvSpPr>
        <p:spPr bwMode="auto">
          <a:xfrm>
            <a:off x="1187450" y="763935"/>
            <a:ext cx="7488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A Little Bit About Me…</a:t>
            </a:r>
            <a:endParaRPr lang="en-US" sz="1600" dirty="0">
              <a:solidFill>
                <a:srgbClr val="7BC226"/>
              </a:solidFill>
              <a:latin typeface="Open Sans Extrabold" charset="0"/>
              <a:cs typeface="Open Sans Extrabol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450" y="1557338"/>
            <a:ext cx="7561263" cy="455868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latin typeface="Open Sans Light"/>
                <a:ea typeface="+mn-ea"/>
                <a:cs typeface="Open Sans Light"/>
              </a:rPr>
              <a:t>User Experience Designer. Business Analyst. Content Strategist. Information Architect. Interaction Designer.</a:t>
            </a:r>
            <a:endParaRPr lang="en-US" sz="2000" dirty="0">
              <a:latin typeface="Open Sans Light"/>
              <a:ea typeface="+mn-ea"/>
              <a:cs typeface="Open Sans Light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/>
              <a:ea typeface="+mn-ea"/>
              <a:cs typeface="Open Sans Light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latin typeface="Open Sans"/>
                <a:ea typeface="+mn-ea"/>
                <a:cs typeface="Open Sans"/>
              </a:rPr>
              <a:t>Passionate</a:t>
            </a:r>
            <a:r>
              <a:rPr lang="en-US" sz="1600" dirty="0" smtClean="0">
                <a:latin typeface="Open Sans"/>
                <a:ea typeface="+mn-ea"/>
                <a:cs typeface="Open Sans"/>
              </a:rPr>
              <a:t> about making better digital </a:t>
            </a:r>
            <a:r>
              <a:rPr lang="en-US" sz="1600" b="1" dirty="0" smtClean="0">
                <a:latin typeface="Open Sans"/>
                <a:ea typeface="+mn-ea"/>
                <a:cs typeface="Open Sans"/>
              </a:rPr>
              <a:t>experiences</a:t>
            </a:r>
            <a:r>
              <a:rPr lang="en-US" sz="1600" dirty="0" smtClean="0">
                <a:latin typeface="Open Sans"/>
                <a:ea typeface="+mn-ea"/>
                <a:cs typeface="Open Sans"/>
              </a:rPr>
              <a:t>.</a:t>
            </a:r>
            <a:endParaRPr lang="en-US" sz="1600" dirty="0">
              <a:latin typeface="Open Sans"/>
              <a:ea typeface="+mn-ea"/>
              <a:cs typeface="Open Sans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Open Sans"/>
              <a:ea typeface="+mn-ea"/>
              <a:cs typeface="Open Sans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>
                <a:latin typeface="Open Sans Extrabold"/>
                <a:ea typeface="+mn-ea"/>
                <a:cs typeface="Open Sans Extrabold"/>
              </a:rPr>
              <a:t>My Experience in Agile:</a:t>
            </a:r>
            <a:endParaRPr lang="en-US" sz="1400" dirty="0">
              <a:latin typeface="Open Sans Extrabold"/>
              <a:ea typeface="+mn-ea"/>
              <a:cs typeface="Open Sans Extrabold"/>
            </a:endParaRP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400" dirty="0" smtClean="0">
                <a:latin typeface="Open Sans"/>
                <a:ea typeface="+mn-ea"/>
                <a:cs typeface="Open Sans"/>
              </a:rPr>
              <a:t> Certified Scrum Product Owner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400" dirty="0" smtClean="0">
                <a:latin typeface="Open Sans"/>
                <a:cs typeface="Open Sans"/>
              </a:rPr>
              <a:t> Have worked on large-scale, big-budget Agile projects:</a:t>
            </a:r>
          </a:p>
          <a:p>
            <a:pPr marL="628650" lvl="1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Blip>
                <a:blip r:embed="rId3"/>
              </a:buBlip>
              <a:defRPr/>
            </a:pPr>
            <a:r>
              <a:rPr lang="en-US" sz="1400" b="1" dirty="0" smtClean="0">
                <a:latin typeface="Open Sans"/>
                <a:cs typeface="Open Sans"/>
              </a:rPr>
              <a:t> Kobo Instant Reader HTML5 App</a:t>
            </a:r>
          </a:p>
          <a:p>
            <a:pPr marL="628650" lvl="1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Blip>
                <a:blip r:embed="rId3"/>
              </a:buBlip>
              <a:defRPr/>
            </a:pPr>
            <a:r>
              <a:rPr lang="en-US" sz="1400" b="1" dirty="0" smtClean="0">
                <a:latin typeface="Open Sans"/>
                <a:cs typeface="Open Sans"/>
              </a:rPr>
              <a:t> New York State Education Department</a:t>
            </a:r>
          </a:p>
          <a:p>
            <a:pPr marL="628650" lvl="1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Blip>
                <a:blip r:embed="rId3"/>
              </a:buBlip>
              <a:defRPr/>
            </a:pPr>
            <a:r>
              <a:rPr lang="en-US" sz="1400" b="1" dirty="0" smtClean="0">
                <a:latin typeface="Open Sans"/>
                <a:cs typeface="Open Sans"/>
              </a:rPr>
              <a:t> Stanford University School of Engineering</a:t>
            </a:r>
            <a:endParaRPr lang="en-US" sz="1400" b="1" dirty="0">
              <a:latin typeface="Open Sans"/>
              <a:cs typeface="Open Sans"/>
            </a:endParaRP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400" dirty="0" smtClean="0">
                <a:latin typeface="Open Sans"/>
                <a:ea typeface="+mn-ea"/>
                <a:cs typeface="Open Sans"/>
              </a:rPr>
              <a:t> </a:t>
            </a:r>
            <a:r>
              <a:rPr lang="en-US" sz="1400" b="1" dirty="0" smtClean="0">
                <a:latin typeface="Open Sans"/>
                <a:ea typeface="+mn-ea"/>
                <a:cs typeface="Open Sans"/>
              </a:rPr>
              <a:t>Masters</a:t>
            </a:r>
            <a:r>
              <a:rPr lang="en-US" sz="1400" dirty="0" smtClean="0">
                <a:latin typeface="Open Sans"/>
                <a:ea typeface="+mn-ea"/>
                <a:cs typeface="Open Sans"/>
              </a:rPr>
              <a:t> degree in Interactive Arts &amp; Technology, where I was first introduced to the Agile philosophy.</a:t>
            </a:r>
          </a:p>
        </p:txBody>
      </p:sp>
    </p:spTree>
    <p:extLst>
      <p:ext uri="{BB962C8B-B14F-4D97-AF65-F5344CB8AC3E}">
        <p14:creationId xmlns:p14="http://schemas.microsoft.com/office/powerpoint/2010/main" val="897953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7450" y="230188"/>
            <a:ext cx="7561263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smtClean="0">
                <a:latin typeface="Open Sans Extrabold"/>
                <a:cs typeface="Open Sans Extrabold"/>
              </a:rPr>
              <a:t>Things to Consider</a:t>
            </a:r>
          </a:p>
        </p:txBody>
      </p:sp>
      <p:sp>
        <p:nvSpPr>
          <p:cNvPr id="4098" name="Subtitle 2"/>
          <p:cNvSpPr txBox="1">
            <a:spLocks/>
          </p:cNvSpPr>
          <p:nvPr/>
        </p:nvSpPr>
        <p:spPr bwMode="auto">
          <a:xfrm>
            <a:off x="1187450" y="763935"/>
            <a:ext cx="7488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To Scrum, or not to Scrum, that is the question</a:t>
            </a:r>
            <a:endParaRPr lang="en-US" sz="1600" dirty="0">
              <a:solidFill>
                <a:srgbClr val="7BC226"/>
              </a:solidFill>
              <a:latin typeface="Open Sans Extrabold" charset="0"/>
              <a:cs typeface="Open Sans Extra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450" y="1268760"/>
            <a:ext cx="7632700" cy="187897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latin typeface="Open Sans Light"/>
                <a:ea typeface="+mn-ea"/>
                <a:cs typeface="Open Sans Light"/>
              </a:rPr>
              <a:t>Fixed budget? Fixed scope? You might want to be more Waterfall-</a:t>
            </a:r>
            <a:r>
              <a:rPr lang="en-US" dirty="0" err="1" smtClean="0">
                <a:latin typeface="Open Sans Light"/>
                <a:ea typeface="+mn-ea"/>
                <a:cs typeface="Open Sans Light"/>
              </a:rPr>
              <a:t>ish</a:t>
            </a:r>
            <a:r>
              <a:rPr lang="en-US" dirty="0" smtClean="0">
                <a:latin typeface="Open Sans Light"/>
                <a:ea typeface="+mn-ea"/>
                <a:cs typeface="Open Sans Light"/>
              </a:rPr>
              <a:t>.</a:t>
            </a:r>
          </a:p>
          <a:p>
            <a: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dirty="0" smtClean="0">
              <a:latin typeface="Open Sans Light"/>
              <a:ea typeface="+mn-ea"/>
              <a:cs typeface="Open Sans Light"/>
            </a:endParaRPr>
          </a:p>
          <a:p>
            <a: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latin typeface="Open Sans Light"/>
                <a:ea typeface="+mn-ea"/>
                <a:cs typeface="Open Sans Light"/>
              </a:rPr>
              <a:t>Is there uncertainty and the end goal isn’t clear at the start? Is there a high likelihood of changing requirements? Agile can often get you a better result.</a:t>
            </a:r>
            <a:endParaRPr lang="en-US" dirty="0">
              <a:latin typeface="Open Sans Light"/>
              <a:ea typeface="+mn-ea"/>
              <a:cs typeface="Open Sans Light"/>
            </a:endParaRPr>
          </a:p>
        </p:txBody>
      </p:sp>
      <p:sp>
        <p:nvSpPr>
          <p:cNvPr id="4100" name="TextBox 1"/>
          <p:cNvSpPr txBox="1">
            <a:spLocks noChangeArrowheads="1"/>
          </p:cNvSpPr>
          <p:nvPr/>
        </p:nvSpPr>
        <p:spPr bwMode="auto">
          <a:xfrm>
            <a:off x="547688" y="3714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246916"/>
            <a:ext cx="4608512" cy="356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77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7450" y="230188"/>
            <a:ext cx="7561263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smtClean="0">
                <a:latin typeface="Open Sans Extrabold"/>
                <a:cs typeface="Open Sans Extrabold"/>
              </a:rPr>
              <a:t>Real World Case Study</a:t>
            </a:r>
          </a:p>
        </p:txBody>
      </p:sp>
      <p:sp>
        <p:nvSpPr>
          <p:cNvPr id="4098" name="Subtitle 2"/>
          <p:cNvSpPr txBox="1">
            <a:spLocks/>
          </p:cNvSpPr>
          <p:nvPr/>
        </p:nvSpPr>
        <p:spPr bwMode="auto">
          <a:xfrm>
            <a:off x="1187450" y="763935"/>
            <a:ext cx="7488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Putting </a:t>
            </a:r>
            <a:r>
              <a:rPr lang="en-US" sz="1600" dirty="0" err="1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yer</a:t>
            </a:r>
            <a:r>
              <a:rPr lang="en-US" sz="1600" dirty="0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 money where </a:t>
            </a:r>
            <a:r>
              <a:rPr lang="en-US" sz="1600" dirty="0" err="1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yer</a:t>
            </a:r>
            <a:r>
              <a:rPr lang="en-US" sz="1600" dirty="0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 mouth is</a:t>
            </a:r>
            <a:endParaRPr lang="en-US" sz="1600" dirty="0">
              <a:solidFill>
                <a:srgbClr val="7BC226"/>
              </a:solidFill>
              <a:latin typeface="Open Sans Extrabold" charset="0"/>
              <a:cs typeface="Open Sans Extra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592" y="1268760"/>
            <a:ext cx="7632700" cy="95564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 smtClean="0">
                <a:latin typeface="Open Sans Light"/>
                <a:ea typeface="+mn-ea"/>
                <a:cs typeface="Open Sans Light"/>
              </a:rPr>
              <a:t>Redesigning Stanford University’s </a:t>
            </a:r>
            <a:r>
              <a:rPr lang="en-US" sz="2200" dirty="0" smtClean="0">
                <a:latin typeface="Open Sans"/>
                <a:ea typeface="+mn-ea"/>
                <a:cs typeface="Open Sans"/>
              </a:rPr>
              <a:t>School of Engineering</a:t>
            </a:r>
            <a:r>
              <a:rPr lang="en-US" sz="2200" dirty="0" smtClean="0">
                <a:latin typeface="Open Sans Light"/>
                <a:ea typeface="+mn-ea"/>
                <a:cs typeface="Open Sans Light"/>
              </a:rPr>
              <a:t> website…</a:t>
            </a:r>
            <a:endParaRPr lang="en-US" sz="2200" dirty="0">
              <a:latin typeface="Open Sans Light"/>
              <a:ea typeface="+mn-ea"/>
              <a:cs typeface="Open Sans Light"/>
            </a:endParaRPr>
          </a:p>
        </p:txBody>
      </p:sp>
      <p:sp>
        <p:nvSpPr>
          <p:cNvPr id="4100" name="TextBox 1"/>
          <p:cNvSpPr txBox="1">
            <a:spLocks noChangeArrowheads="1"/>
          </p:cNvSpPr>
          <p:nvPr/>
        </p:nvSpPr>
        <p:spPr bwMode="auto">
          <a:xfrm>
            <a:off x="547688" y="3714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/>
          </a:p>
        </p:txBody>
      </p:sp>
      <p:pic>
        <p:nvPicPr>
          <p:cNvPr id="5" name="Picture 4" descr="SoE_cap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319" y="2244973"/>
            <a:ext cx="4281246" cy="456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42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7450" y="230188"/>
            <a:ext cx="7561263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smtClean="0">
                <a:latin typeface="Open Sans Extrabold"/>
                <a:cs typeface="Open Sans Extrabold"/>
              </a:rPr>
              <a:t>Case Study - Stanford</a:t>
            </a:r>
          </a:p>
        </p:txBody>
      </p:sp>
      <p:sp>
        <p:nvSpPr>
          <p:cNvPr id="4098" name="Subtitle 2"/>
          <p:cNvSpPr txBox="1">
            <a:spLocks/>
          </p:cNvSpPr>
          <p:nvPr/>
        </p:nvSpPr>
        <p:spPr bwMode="auto">
          <a:xfrm>
            <a:off x="1187450" y="763935"/>
            <a:ext cx="7488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Waterfall Activities…</a:t>
            </a:r>
            <a:endParaRPr lang="en-US" sz="1600" dirty="0">
              <a:solidFill>
                <a:srgbClr val="7BC226"/>
              </a:solidFill>
              <a:latin typeface="Open Sans Extrabold" charset="0"/>
              <a:cs typeface="Open Sans Extrabold" charset="0"/>
            </a:endParaRPr>
          </a:p>
        </p:txBody>
      </p:sp>
      <p:sp>
        <p:nvSpPr>
          <p:cNvPr id="4100" name="TextBox 1"/>
          <p:cNvSpPr txBox="1">
            <a:spLocks noChangeArrowheads="1"/>
          </p:cNvSpPr>
          <p:nvPr/>
        </p:nvSpPr>
        <p:spPr bwMode="auto">
          <a:xfrm>
            <a:off x="547688" y="3714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377391"/>
              </p:ext>
            </p:extLst>
          </p:nvPr>
        </p:nvGraphicFramePr>
        <p:xfrm>
          <a:off x="480299" y="1916832"/>
          <a:ext cx="8183402" cy="4032251"/>
        </p:xfrm>
        <a:graphic>
          <a:graphicData uri="http://schemas.openxmlformats.org/drawingml/2006/table">
            <a:tbl>
              <a:tblPr/>
              <a:tblGrid>
                <a:gridCol w="4094306"/>
                <a:gridCol w="4089096"/>
              </a:tblGrid>
              <a:tr h="576263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AE32"/>
                          </a:solidFill>
                          <a:effectLst/>
                          <a:latin typeface="Open Sans Extrabold" charset="0"/>
                          <a:ea typeface="ＭＳ Ｐゴシック" charset="0"/>
                          <a:cs typeface="Open Sans Extrabold" charset="0"/>
                        </a:rPr>
                        <a:t>Business Requirements Doc                       System Requirements Doc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70AE32"/>
                        </a:solidFill>
                        <a:effectLst/>
                        <a:latin typeface="Open Sans Extrabold" charset="0"/>
                        <a:ea typeface="ＭＳ Ｐゴシック" charset="0"/>
                        <a:cs typeface="Open Sans Extrabold" charset="0"/>
                      </a:endParaRPr>
                    </a:p>
                  </a:txBody>
                  <a:tcPr marL="216000" marR="0" marT="0" marB="0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598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Document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Goals &amp; Objectives: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800" kern="1200" dirty="0" smtClean="0">
                        <a:solidFill>
                          <a:schemeClr val="tx1"/>
                        </a:solidFill>
                        <a:latin typeface="Open Sans"/>
                        <a:ea typeface="+mn-ea"/>
                        <a:cs typeface="Open Sans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Allow users to easily navigate between the main site and the different department sites in an integrated experience.</a:t>
                      </a: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Provide easily accessible information to current students about graduation processes.</a:t>
                      </a:r>
                    </a:p>
                  </a:txBody>
                  <a:tcPr marL="216000" marR="216000" marT="216000" marB="216000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Functional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 Requirements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:</a:t>
                      </a:r>
                    </a:p>
                    <a:p>
                      <a:pPr marL="0" indent="0">
                        <a:buFont typeface="Arial"/>
                        <a:buNone/>
                      </a:pPr>
                      <a:endParaRPr lang="en-US" sz="1800" kern="1200" dirty="0" smtClean="0">
                        <a:solidFill>
                          <a:schemeClr val="tx1"/>
                        </a:solidFill>
                        <a:latin typeface="Open Sans"/>
                        <a:ea typeface="+mn-ea"/>
                        <a:cs typeface="Open Sans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FR-NCR-01: Display Latest News on Homepage.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FR-FSC-01: Faculty &amp; Staff Directory Page.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FR-APR-01: Academic Programs Landing Page.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endParaRPr lang="en-US" sz="1800" kern="1200" dirty="0" smtClean="0">
                        <a:solidFill>
                          <a:schemeClr val="tx1"/>
                        </a:solidFill>
                        <a:latin typeface="Open Sans"/>
                        <a:ea typeface="+mn-ea"/>
                        <a:cs typeface="Open Sans"/>
                      </a:endParaRPr>
                    </a:p>
                  </a:txBody>
                  <a:tcPr marL="216000" marR="216000" marT="216000" marB="216000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39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7450" y="230188"/>
            <a:ext cx="7561263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smtClean="0">
                <a:latin typeface="Open Sans Extrabold"/>
                <a:cs typeface="Open Sans Extrabold"/>
              </a:rPr>
              <a:t>Case Study - Stanford</a:t>
            </a:r>
          </a:p>
        </p:txBody>
      </p:sp>
      <p:sp>
        <p:nvSpPr>
          <p:cNvPr id="4098" name="Subtitle 2"/>
          <p:cNvSpPr txBox="1">
            <a:spLocks/>
          </p:cNvSpPr>
          <p:nvPr/>
        </p:nvSpPr>
        <p:spPr bwMode="auto">
          <a:xfrm>
            <a:off x="1187450" y="763935"/>
            <a:ext cx="7488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User Experience Design Activities…</a:t>
            </a:r>
            <a:endParaRPr lang="en-US" sz="1600" dirty="0">
              <a:solidFill>
                <a:srgbClr val="7BC226"/>
              </a:solidFill>
              <a:latin typeface="Open Sans Extrabold" charset="0"/>
              <a:cs typeface="Open Sans Extrabold" charset="0"/>
            </a:endParaRPr>
          </a:p>
        </p:txBody>
      </p:sp>
      <p:sp>
        <p:nvSpPr>
          <p:cNvPr id="4100" name="TextBox 1"/>
          <p:cNvSpPr txBox="1">
            <a:spLocks noChangeArrowheads="1"/>
          </p:cNvSpPr>
          <p:nvPr/>
        </p:nvSpPr>
        <p:spPr bwMode="auto">
          <a:xfrm>
            <a:off x="547688" y="3714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/>
          </a:p>
        </p:txBody>
      </p:sp>
      <p:pic>
        <p:nvPicPr>
          <p:cNvPr id="2" name="Picture 1" descr="Stanford_SoE_personas_v1-2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412776"/>
            <a:ext cx="7452320" cy="52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27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7450" y="230188"/>
            <a:ext cx="7561263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smtClean="0">
                <a:latin typeface="Open Sans Extrabold"/>
                <a:cs typeface="Open Sans Extrabold"/>
              </a:rPr>
              <a:t>Case Study - Stanford</a:t>
            </a:r>
          </a:p>
        </p:txBody>
      </p:sp>
      <p:sp>
        <p:nvSpPr>
          <p:cNvPr id="4098" name="Subtitle 2"/>
          <p:cNvSpPr txBox="1">
            <a:spLocks/>
          </p:cNvSpPr>
          <p:nvPr/>
        </p:nvSpPr>
        <p:spPr bwMode="auto">
          <a:xfrm>
            <a:off x="1187450" y="763935"/>
            <a:ext cx="7488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err="1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Wireframing</a:t>
            </a:r>
            <a:r>
              <a:rPr lang="en-US" sz="1600" dirty="0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 Activities…</a:t>
            </a:r>
            <a:endParaRPr lang="en-US" sz="1600" dirty="0">
              <a:solidFill>
                <a:srgbClr val="7BC226"/>
              </a:solidFill>
              <a:latin typeface="Open Sans Extrabold" charset="0"/>
              <a:cs typeface="Open Sans Extrabold" charset="0"/>
            </a:endParaRPr>
          </a:p>
        </p:txBody>
      </p:sp>
      <p:sp>
        <p:nvSpPr>
          <p:cNvPr id="4100" name="TextBox 1"/>
          <p:cNvSpPr txBox="1">
            <a:spLocks noChangeArrowheads="1"/>
          </p:cNvSpPr>
          <p:nvPr/>
        </p:nvSpPr>
        <p:spPr bwMode="auto">
          <a:xfrm>
            <a:off x="547688" y="3714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/>
          </a:p>
        </p:txBody>
      </p:sp>
      <p:pic>
        <p:nvPicPr>
          <p:cNvPr id="2" name="Picture 1" descr="Stanford_SoE_Wireframes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30448"/>
            <a:ext cx="3262104" cy="5203056"/>
          </a:xfrm>
          <a:prstGeom prst="rect">
            <a:avLst/>
          </a:prstGeom>
        </p:spPr>
      </p:pic>
      <p:pic>
        <p:nvPicPr>
          <p:cNvPr id="3" name="Picture 2" descr="Stanford_SoE_Wireframes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828" y="1330448"/>
            <a:ext cx="3264663" cy="520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5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7450" y="230188"/>
            <a:ext cx="7561263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smtClean="0">
                <a:latin typeface="Open Sans Extrabold"/>
                <a:cs typeface="Open Sans Extrabold"/>
              </a:rPr>
              <a:t>Case Study - Stanford</a:t>
            </a:r>
          </a:p>
        </p:txBody>
      </p:sp>
      <p:sp>
        <p:nvSpPr>
          <p:cNvPr id="4098" name="Subtitle 2"/>
          <p:cNvSpPr txBox="1">
            <a:spLocks/>
          </p:cNvSpPr>
          <p:nvPr/>
        </p:nvSpPr>
        <p:spPr bwMode="auto">
          <a:xfrm>
            <a:off x="1187450" y="763935"/>
            <a:ext cx="7488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Into Development… Going Agile…</a:t>
            </a:r>
            <a:endParaRPr lang="en-US" sz="1600" dirty="0">
              <a:solidFill>
                <a:srgbClr val="7BC226"/>
              </a:solidFill>
              <a:latin typeface="Open Sans Extrabold" charset="0"/>
              <a:cs typeface="Open Sans Extrabold" charset="0"/>
            </a:endParaRPr>
          </a:p>
        </p:txBody>
      </p:sp>
      <p:sp>
        <p:nvSpPr>
          <p:cNvPr id="4100" name="TextBox 1"/>
          <p:cNvSpPr txBox="1">
            <a:spLocks noChangeArrowheads="1"/>
          </p:cNvSpPr>
          <p:nvPr/>
        </p:nvSpPr>
        <p:spPr bwMode="auto">
          <a:xfrm>
            <a:off x="547688" y="3714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510804"/>
              </p:ext>
            </p:extLst>
          </p:nvPr>
        </p:nvGraphicFramePr>
        <p:xfrm>
          <a:off x="480299" y="1958829"/>
          <a:ext cx="8183402" cy="2118243"/>
        </p:xfrm>
        <a:graphic>
          <a:graphicData uri="http://schemas.openxmlformats.org/drawingml/2006/table">
            <a:tbl>
              <a:tblPr/>
              <a:tblGrid>
                <a:gridCol w="4094306"/>
                <a:gridCol w="4089096"/>
              </a:tblGrid>
              <a:tr h="576263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AE32"/>
                          </a:solidFill>
                          <a:effectLst/>
                          <a:latin typeface="Open Sans Extrabold" charset="0"/>
                          <a:ea typeface="ＭＳ Ｐゴシック" charset="0"/>
                          <a:cs typeface="Open Sans Extrabold" charset="0"/>
                        </a:rPr>
                        <a:t>Stanford Team                                                </a:t>
                      </a: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0AE32"/>
                          </a:solidFill>
                          <a:effectLst/>
                          <a:latin typeface="Open Sans Extrabold" charset="0"/>
                          <a:ea typeface="ＭＳ Ｐゴシック" charset="0"/>
                          <a:cs typeface="Open Sans Extrabold" charset="0"/>
                        </a:rPr>
                        <a:t>ImageX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AE32"/>
                          </a:solidFill>
                          <a:effectLst/>
                          <a:latin typeface="Open Sans Extrabold" charset="0"/>
                          <a:ea typeface="ＭＳ Ｐゴシック" charset="0"/>
                          <a:cs typeface="Open Sans Extrabold" charset="0"/>
                        </a:rPr>
                        <a:t> Team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70AE32"/>
                        </a:solidFill>
                        <a:effectLst/>
                        <a:latin typeface="Open Sans Extrabold" charset="0"/>
                        <a:ea typeface="ＭＳ Ｐゴシック" charset="0"/>
                        <a:cs typeface="Open Sans Extrabold" charset="0"/>
                      </a:endParaRPr>
                    </a:p>
                  </a:txBody>
                  <a:tcPr marL="216000" marR="0" marT="0" marB="0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95945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Key Stakeholders</a:t>
                      </a: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Product Owner</a:t>
                      </a:r>
                    </a:p>
                  </a:txBody>
                  <a:tcPr marL="216000" marR="216000" marT="216000" marB="216000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Internal Product Owner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Scrum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 Master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Open Sans"/>
                          <a:ea typeface="+mn-ea"/>
                          <a:cs typeface="Open Sans"/>
                        </a:rPr>
                        <a:t>Development Team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latin typeface="Open Sans"/>
                        <a:ea typeface="+mn-ea"/>
                        <a:cs typeface="Open Sans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endParaRPr lang="en-US" sz="1800" kern="1200" dirty="0" smtClean="0">
                        <a:solidFill>
                          <a:schemeClr val="tx1"/>
                        </a:solidFill>
                        <a:latin typeface="Open Sans"/>
                        <a:ea typeface="+mn-ea"/>
                        <a:cs typeface="Open Sans"/>
                      </a:endParaRPr>
                    </a:p>
                  </a:txBody>
                  <a:tcPr marL="216000" marR="216000" marT="216000" marB="216000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115442" y="5085184"/>
            <a:ext cx="277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Open Sans Light"/>
                <a:cs typeface="Open Sans Light"/>
              </a:rPr>
              <a:t>Functional Requirements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688296" y="5255912"/>
            <a:ext cx="2267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Open Sans Light"/>
                <a:cs typeface="Open Sans Light"/>
              </a:rPr>
              <a:t>Epics &amp; User Stories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4211786" y="5227046"/>
            <a:ext cx="1080120" cy="4320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763538" y="4869160"/>
            <a:ext cx="351904" cy="115212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8028210" y="4869160"/>
            <a:ext cx="360214" cy="115212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15442" y="5488432"/>
            <a:ext cx="2192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Open Sans Light"/>
                <a:cs typeface="Open Sans Light"/>
              </a:rPr>
              <a:t>User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886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7450" y="230188"/>
            <a:ext cx="7561263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smtClean="0">
                <a:latin typeface="Open Sans Extrabold"/>
                <a:cs typeface="Open Sans Extrabold"/>
              </a:rPr>
              <a:t>Case Study - Stanford</a:t>
            </a:r>
          </a:p>
        </p:txBody>
      </p:sp>
      <p:sp>
        <p:nvSpPr>
          <p:cNvPr id="4098" name="Subtitle 2"/>
          <p:cNvSpPr txBox="1">
            <a:spLocks/>
          </p:cNvSpPr>
          <p:nvPr/>
        </p:nvSpPr>
        <p:spPr bwMode="auto">
          <a:xfrm>
            <a:off x="1187450" y="763935"/>
            <a:ext cx="7488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Scrum Activities…</a:t>
            </a:r>
            <a:endParaRPr lang="en-US" sz="1600" dirty="0">
              <a:solidFill>
                <a:srgbClr val="7BC226"/>
              </a:solidFill>
              <a:latin typeface="Open Sans Extrabold" charset="0"/>
              <a:cs typeface="Open Sans Extrabold" charset="0"/>
            </a:endParaRPr>
          </a:p>
        </p:txBody>
      </p:sp>
      <p:sp>
        <p:nvSpPr>
          <p:cNvPr id="4100" name="TextBox 1"/>
          <p:cNvSpPr txBox="1">
            <a:spLocks noChangeArrowheads="1"/>
          </p:cNvSpPr>
          <p:nvPr/>
        </p:nvSpPr>
        <p:spPr bwMode="auto">
          <a:xfrm>
            <a:off x="547688" y="3714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/>
          </a:p>
        </p:txBody>
      </p:sp>
      <p:pic>
        <p:nvPicPr>
          <p:cNvPr id="2" name="Picture 1" descr="1226-SoE-Topic-Hub-v1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16631"/>
            <a:ext cx="2450126" cy="65520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3226" y="1844824"/>
            <a:ext cx="5168974" cy="2716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 smtClean="0">
                <a:latin typeface="Open Sans"/>
                <a:ea typeface="+mn-ea"/>
                <a:cs typeface="Open Sans"/>
              </a:rPr>
              <a:t>User Story:</a:t>
            </a: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200" b="1" dirty="0">
              <a:latin typeface="Open Sans"/>
              <a:ea typeface="+mn-ea"/>
              <a:cs typeface="Open Sans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 smtClean="0">
                <a:latin typeface="Open Sans Light"/>
                <a:ea typeface="+mn-ea"/>
                <a:cs typeface="Open Sans Light"/>
              </a:rPr>
              <a:t>“As a Stanford student I want to easily find information about bioengineering so that I can stay informed about the latest developments in this field”</a:t>
            </a:r>
            <a:endParaRPr lang="en-US" sz="2200" dirty="0">
              <a:latin typeface="Open Sans Light"/>
              <a:ea typeface="+mn-ea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3214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4088" y="2420938"/>
            <a:ext cx="6524625" cy="1470025"/>
          </a:xfrm>
        </p:spPr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b="1" spc="-150" dirty="0" smtClean="0">
                <a:latin typeface="Open Sans"/>
                <a:ea typeface="+mj-ea"/>
                <a:cs typeface="Open Sans"/>
              </a:rPr>
              <a:t>Thank You!</a:t>
            </a: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2224088" y="3886200"/>
            <a:ext cx="6192837" cy="2351112"/>
          </a:xfrm>
        </p:spPr>
        <p:txBody>
          <a:bodyPr/>
          <a:lstStyle/>
          <a:p>
            <a:pPr algn="l"/>
            <a:r>
              <a:rPr lang="en-US" sz="2400" b="1" dirty="0" smtClean="0">
                <a:solidFill>
                  <a:srgbClr val="7BC226"/>
                </a:solidFill>
                <a:latin typeface="Open Sans" charset="0"/>
                <a:cs typeface="Open Sans" charset="0"/>
              </a:rPr>
              <a:t>Any Questions?</a:t>
            </a:r>
            <a:endParaRPr lang="en-US" sz="2400" b="1" dirty="0">
              <a:solidFill>
                <a:srgbClr val="7BC226"/>
              </a:solidFill>
              <a:latin typeface="Open Sans" charset="0"/>
              <a:cs typeface="Open Sans" charset="0"/>
            </a:endParaRPr>
          </a:p>
          <a:p>
            <a:pPr algn="l"/>
            <a:endParaRPr lang="en-US" sz="2400" dirty="0" smtClean="0">
              <a:solidFill>
                <a:srgbClr val="222F33"/>
              </a:solidFill>
              <a:latin typeface="Open Sans Light" charset="0"/>
              <a:cs typeface="Open Sans Light" charset="0"/>
            </a:endParaRPr>
          </a:p>
          <a:p>
            <a:pPr algn="l"/>
            <a:r>
              <a:rPr lang="en-US" sz="2400" dirty="0" smtClean="0">
                <a:solidFill>
                  <a:srgbClr val="222F33"/>
                </a:solidFill>
                <a:latin typeface="Open Sans Light" charset="0"/>
                <a:cs typeface="Open Sans Light" charset="0"/>
              </a:rPr>
              <a:t>        @</a:t>
            </a:r>
            <a:r>
              <a:rPr lang="en-US" sz="2400" dirty="0" err="1" smtClean="0">
                <a:solidFill>
                  <a:srgbClr val="222F33"/>
                </a:solidFill>
                <a:latin typeface="Open Sans Light" charset="0"/>
                <a:cs typeface="Open Sans Light" charset="0"/>
              </a:rPr>
              <a:t>Adrian_D_Jones</a:t>
            </a:r>
            <a:endParaRPr lang="en-US" sz="2400" dirty="0" smtClean="0">
              <a:solidFill>
                <a:srgbClr val="222F33"/>
              </a:solidFill>
              <a:latin typeface="Open Sans Light" charset="0"/>
              <a:cs typeface="Open Sans Light" charset="0"/>
            </a:endParaRPr>
          </a:p>
          <a:p>
            <a:pPr algn="l"/>
            <a:endParaRPr lang="en-US" sz="2400" dirty="0">
              <a:solidFill>
                <a:srgbClr val="222F33"/>
              </a:solidFill>
              <a:latin typeface="Open Sans Light" charset="0"/>
              <a:cs typeface="Open Sans Light" charset="0"/>
            </a:endParaRPr>
          </a:p>
          <a:p>
            <a:pPr algn="l"/>
            <a:r>
              <a:rPr lang="en-US" sz="2400" dirty="0" err="1" smtClean="0">
                <a:solidFill>
                  <a:srgbClr val="222F33"/>
                </a:solidFill>
                <a:latin typeface="Open Sans Light" charset="0"/>
                <a:cs typeface="Open Sans Light" charset="0"/>
              </a:rPr>
              <a:t>adrian@imagexmedia.com</a:t>
            </a:r>
            <a:endParaRPr lang="en-US" sz="2400" dirty="0">
              <a:solidFill>
                <a:srgbClr val="222F33"/>
              </a:solidFill>
              <a:latin typeface="Open Sans Light" charset="0"/>
              <a:cs typeface="Open Sans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136" y="4797152"/>
            <a:ext cx="476672" cy="47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96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Box 1"/>
          <p:cNvSpPr txBox="1">
            <a:spLocks noChangeArrowheads="1"/>
          </p:cNvSpPr>
          <p:nvPr/>
        </p:nvSpPr>
        <p:spPr bwMode="auto">
          <a:xfrm>
            <a:off x="547688" y="3714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005064"/>
            <a:ext cx="7620000" cy="269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340768"/>
            <a:ext cx="7848872" cy="244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41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7450" y="230188"/>
            <a:ext cx="7561263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smtClean="0">
                <a:latin typeface="Open Sans Extrabold"/>
                <a:cs typeface="Open Sans Extrabold"/>
              </a:rPr>
              <a:t>Introductions</a:t>
            </a:r>
          </a:p>
        </p:txBody>
      </p:sp>
      <p:sp>
        <p:nvSpPr>
          <p:cNvPr id="6146" name="Subtitle 2"/>
          <p:cNvSpPr txBox="1">
            <a:spLocks/>
          </p:cNvSpPr>
          <p:nvPr/>
        </p:nvSpPr>
        <p:spPr bwMode="auto">
          <a:xfrm>
            <a:off x="1187450" y="763935"/>
            <a:ext cx="7488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A Little Bit About YOU!</a:t>
            </a:r>
            <a:endParaRPr lang="en-US" sz="1600" dirty="0">
              <a:solidFill>
                <a:srgbClr val="7BC226"/>
              </a:solidFill>
              <a:latin typeface="Open Sans Extrabold" charset="0"/>
              <a:cs typeface="Open Sans Extrabol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3968" y="1557338"/>
            <a:ext cx="4464745" cy="4565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latin typeface="Open Sans Light"/>
                <a:ea typeface="+mn-ea"/>
                <a:cs typeface="Open Sans Light"/>
              </a:rPr>
              <a:t>Who Are You?</a:t>
            </a: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latin typeface="Open Sans Light"/>
              <a:ea typeface="+mn-ea"/>
              <a:cs typeface="Open Sans Light"/>
            </a:endParaRP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400" dirty="0" smtClean="0">
                <a:latin typeface="Open Sans"/>
                <a:ea typeface="+mn-ea"/>
                <a:cs typeface="Open Sans"/>
              </a:rPr>
              <a:t> </a:t>
            </a:r>
            <a:r>
              <a:rPr lang="en-US" sz="1600" dirty="0" smtClean="0">
                <a:latin typeface="Open Sans"/>
                <a:ea typeface="+mn-ea"/>
                <a:cs typeface="Open Sans"/>
              </a:rPr>
              <a:t>Web </a:t>
            </a:r>
            <a:r>
              <a:rPr lang="en-US" sz="1600" dirty="0" err="1">
                <a:latin typeface="Open Sans"/>
                <a:ea typeface="+mn-ea"/>
                <a:cs typeface="Open Sans"/>
              </a:rPr>
              <a:t>Dev</a:t>
            </a:r>
            <a:r>
              <a:rPr lang="en-US" sz="1600" dirty="0">
                <a:latin typeface="Open Sans"/>
                <a:ea typeface="+mn-ea"/>
                <a:cs typeface="Open Sans"/>
              </a:rPr>
              <a:t>?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600" dirty="0" smtClean="0">
                <a:latin typeface="Open Sans"/>
                <a:ea typeface="+mn-ea"/>
                <a:cs typeface="Open Sans"/>
              </a:rPr>
              <a:t> Front</a:t>
            </a:r>
            <a:r>
              <a:rPr lang="en-US" sz="1600" dirty="0">
                <a:latin typeface="Open Sans"/>
                <a:ea typeface="+mn-ea"/>
                <a:cs typeface="Open Sans"/>
              </a:rPr>
              <a:t>-end </a:t>
            </a:r>
            <a:r>
              <a:rPr lang="en-US" sz="1600" dirty="0" err="1">
                <a:latin typeface="Open Sans"/>
                <a:ea typeface="+mn-ea"/>
                <a:cs typeface="Open Sans"/>
              </a:rPr>
              <a:t>Dev</a:t>
            </a:r>
            <a:r>
              <a:rPr lang="en-US" sz="1600" dirty="0">
                <a:latin typeface="Open Sans"/>
                <a:ea typeface="+mn-ea"/>
                <a:cs typeface="Open Sans"/>
              </a:rPr>
              <a:t>?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600" dirty="0" smtClean="0">
                <a:latin typeface="Open Sans"/>
                <a:ea typeface="+mn-ea"/>
                <a:cs typeface="Open Sans"/>
              </a:rPr>
              <a:t> Back</a:t>
            </a:r>
            <a:r>
              <a:rPr lang="en-US" sz="1600" dirty="0">
                <a:latin typeface="Open Sans"/>
                <a:ea typeface="+mn-ea"/>
                <a:cs typeface="Open Sans"/>
              </a:rPr>
              <a:t>-end </a:t>
            </a:r>
            <a:r>
              <a:rPr lang="en-US" sz="1600" dirty="0" err="1">
                <a:latin typeface="Open Sans"/>
                <a:ea typeface="+mn-ea"/>
                <a:cs typeface="Open Sans"/>
              </a:rPr>
              <a:t>Dev</a:t>
            </a:r>
            <a:r>
              <a:rPr lang="en-US" sz="1600" dirty="0">
                <a:latin typeface="Open Sans"/>
                <a:ea typeface="+mn-ea"/>
                <a:cs typeface="Open Sans"/>
              </a:rPr>
              <a:t>?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600" dirty="0" smtClean="0">
                <a:latin typeface="Open Sans"/>
                <a:ea typeface="+mn-ea"/>
                <a:cs typeface="Open Sans"/>
              </a:rPr>
              <a:t> Drupal </a:t>
            </a:r>
            <a:r>
              <a:rPr lang="en-US" sz="1600" dirty="0" err="1">
                <a:latin typeface="Open Sans"/>
                <a:ea typeface="+mn-ea"/>
                <a:cs typeface="Open Sans"/>
              </a:rPr>
              <a:t>Dev</a:t>
            </a:r>
            <a:r>
              <a:rPr lang="en-US" sz="1600" dirty="0">
                <a:latin typeface="Open Sans"/>
                <a:ea typeface="+mn-ea"/>
                <a:cs typeface="Open Sans"/>
              </a:rPr>
              <a:t>?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600" dirty="0" smtClean="0">
                <a:latin typeface="Open Sans"/>
                <a:ea typeface="+mn-ea"/>
                <a:cs typeface="Open Sans"/>
              </a:rPr>
              <a:t> Web </a:t>
            </a:r>
            <a:r>
              <a:rPr lang="en-US" sz="1600" dirty="0">
                <a:latin typeface="Open Sans"/>
                <a:ea typeface="+mn-ea"/>
                <a:cs typeface="Open Sans"/>
              </a:rPr>
              <a:t>Designer?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600" dirty="0" smtClean="0">
                <a:latin typeface="Open Sans"/>
                <a:ea typeface="+mn-ea"/>
                <a:cs typeface="Open Sans"/>
              </a:rPr>
              <a:t> Information </a:t>
            </a:r>
            <a:r>
              <a:rPr lang="en-US" sz="1600" dirty="0">
                <a:latin typeface="Open Sans"/>
                <a:ea typeface="+mn-ea"/>
                <a:cs typeface="Open Sans"/>
              </a:rPr>
              <a:t>Architect?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600" dirty="0" smtClean="0">
                <a:latin typeface="Open Sans"/>
                <a:ea typeface="+mn-ea"/>
                <a:cs typeface="Open Sans"/>
              </a:rPr>
              <a:t> Business </a:t>
            </a:r>
            <a:r>
              <a:rPr lang="en-US" sz="1600" dirty="0">
                <a:latin typeface="Open Sans"/>
                <a:ea typeface="+mn-ea"/>
                <a:cs typeface="Open Sans"/>
              </a:rPr>
              <a:t>Analyst?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600" dirty="0" smtClean="0">
                <a:latin typeface="Open Sans"/>
                <a:ea typeface="+mn-ea"/>
                <a:cs typeface="Open Sans"/>
              </a:rPr>
              <a:t> UX </a:t>
            </a:r>
            <a:r>
              <a:rPr lang="en-US" sz="1600" dirty="0">
                <a:latin typeface="Open Sans"/>
                <a:ea typeface="+mn-ea"/>
                <a:cs typeface="Open Sans"/>
              </a:rPr>
              <a:t>Designer</a:t>
            </a:r>
            <a:r>
              <a:rPr lang="en-US" sz="1600" dirty="0" smtClean="0">
                <a:latin typeface="Open Sans"/>
                <a:ea typeface="+mn-ea"/>
                <a:cs typeface="Open Sans"/>
              </a:rPr>
              <a:t>?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600" dirty="0" smtClean="0">
                <a:latin typeface="Open Sans"/>
                <a:ea typeface="+mn-ea"/>
                <a:cs typeface="Open Sans"/>
              </a:rPr>
              <a:t> Project Manager?</a:t>
            </a:r>
            <a:endParaRPr lang="en-US" sz="1600" dirty="0">
              <a:latin typeface="Open Sans"/>
              <a:ea typeface="+mn-ea"/>
              <a:cs typeface="Open Sans"/>
            </a:endParaRP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sz="1600" dirty="0" smtClean="0">
                <a:latin typeface="Open Sans"/>
                <a:ea typeface="+mn-ea"/>
                <a:cs typeface="Open Sans"/>
              </a:rPr>
              <a:t> All </a:t>
            </a:r>
            <a:r>
              <a:rPr lang="en-US" sz="1600" dirty="0">
                <a:latin typeface="Open Sans"/>
                <a:ea typeface="+mn-ea"/>
                <a:cs typeface="Open Sans"/>
              </a:rPr>
              <a:t>of the above?</a:t>
            </a:r>
          </a:p>
        </p:txBody>
      </p:sp>
      <p:pic>
        <p:nvPicPr>
          <p:cNvPr id="5" name="Picture 4" descr="Programm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49511"/>
            <a:ext cx="2780738" cy="520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51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7450" y="230188"/>
            <a:ext cx="7561263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smtClean="0">
                <a:latin typeface="Open Sans Extrabold"/>
                <a:cs typeface="Open Sans Extrabold"/>
              </a:rPr>
              <a:t>What’s Out There?</a:t>
            </a:r>
          </a:p>
        </p:txBody>
      </p:sp>
      <p:sp>
        <p:nvSpPr>
          <p:cNvPr id="4098" name="Subtitle 2"/>
          <p:cNvSpPr txBox="1">
            <a:spLocks/>
          </p:cNvSpPr>
          <p:nvPr/>
        </p:nvSpPr>
        <p:spPr bwMode="auto">
          <a:xfrm>
            <a:off x="1187450" y="763935"/>
            <a:ext cx="7488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solidFill>
                  <a:srgbClr val="7BC226"/>
                </a:solidFill>
                <a:latin typeface="Open Sans Extrabold" charset="0"/>
                <a:cs typeface="Open Sans Extrabold" charset="0"/>
              </a:rPr>
              <a:t>The Answer? A lot.</a:t>
            </a:r>
            <a:endParaRPr lang="en-US" sz="1600" dirty="0">
              <a:solidFill>
                <a:srgbClr val="7BC226"/>
              </a:solidFill>
              <a:latin typeface="Open Sans Extrabold" charset="0"/>
              <a:cs typeface="Open Sans Extrabold" charset="0"/>
            </a:endParaRPr>
          </a:p>
        </p:txBody>
      </p:sp>
      <p:sp>
        <p:nvSpPr>
          <p:cNvPr id="4100" name="TextBox 1"/>
          <p:cNvSpPr txBox="1">
            <a:spLocks noChangeArrowheads="1"/>
          </p:cNvSpPr>
          <p:nvPr/>
        </p:nvSpPr>
        <p:spPr bwMode="auto">
          <a:xfrm>
            <a:off x="547688" y="3714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187450" y="1557338"/>
            <a:ext cx="7561263" cy="380873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dirty="0" smtClean="0">
                <a:latin typeface="Open Sans"/>
                <a:ea typeface="+mn-ea"/>
                <a:cs typeface="Open Sans"/>
              </a:rPr>
              <a:t> Waterfall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dirty="0" smtClean="0">
                <a:latin typeface="Open Sans"/>
                <a:ea typeface="+mn-ea"/>
                <a:cs typeface="Open Sans"/>
              </a:rPr>
              <a:t> Agile</a:t>
            </a:r>
          </a:p>
          <a:p>
            <a:pPr marL="628650" lvl="1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dirty="0" smtClean="0">
                <a:latin typeface="Open Sans"/>
                <a:ea typeface="+mn-ea"/>
                <a:cs typeface="Open Sans"/>
              </a:rPr>
              <a:t> Scrum</a:t>
            </a:r>
          </a:p>
          <a:p>
            <a:pPr marL="628650" lvl="1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dirty="0" smtClean="0">
                <a:latin typeface="Open Sans"/>
                <a:ea typeface="+mn-ea"/>
                <a:cs typeface="Open Sans"/>
              </a:rPr>
              <a:t> </a:t>
            </a:r>
            <a:r>
              <a:rPr lang="en-US" dirty="0" err="1" smtClean="0">
                <a:latin typeface="Open Sans"/>
                <a:ea typeface="+mn-ea"/>
                <a:cs typeface="Open Sans"/>
              </a:rPr>
              <a:t>Kanban</a:t>
            </a:r>
            <a:endParaRPr lang="en-US" dirty="0" smtClean="0">
              <a:latin typeface="Open Sans"/>
              <a:ea typeface="+mn-ea"/>
              <a:cs typeface="Open Sans"/>
            </a:endParaRPr>
          </a:p>
          <a:p>
            <a:pPr marL="628650" lvl="1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dirty="0" smtClean="0">
                <a:latin typeface="Open Sans"/>
                <a:ea typeface="+mn-ea"/>
                <a:cs typeface="Open Sans"/>
              </a:rPr>
              <a:t> XP</a:t>
            </a:r>
          </a:p>
          <a:p>
            <a:pPr marL="628650" lvl="1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dirty="0" smtClean="0">
                <a:latin typeface="Open Sans"/>
                <a:ea typeface="+mn-ea"/>
                <a:cs typeface="Open Sans"/>
              </a:rPr>
              <a:t> Lean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dirty="0" smtClean="0">
                <a:latin typeface="Open Sans"/>
                <a:ea typeface="+mn-ea"/>
                <a:cs typeface="Open Sans"/>
              </a:rPr>
              <a:t> Rational Unified Process (RUP)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dirty="0" smtClean="0">
                <a:latin typeface="Open Sans"/>
                <a:ea typeface="+mn-ea"/>
                <a:cs typeface="Open Sans"/>
              </a:rPr>
              <a:t> Microsoft Solutions Framework (MSF)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/>
            </a:pPr>
            <a:r>
              <a:rPr lang="en-US" dirty="0" smtClean="0">
                <a:latin typeface="Open Sans"/>
                <a:ea typeface="+mn-ea"/>
                <a:cs typeface="Open Sans"/>
              </a:rPr>
              <a:t> Rapid Application Development (RAD)</a:t>
            </a:r>
            <a:endParaRPr lang="en-US" dirty="0">
              <a:latin typeface="Open Sans"/>
              <a:cs typeface="Open Sans"/>
            </a:endParaRPr>
          </a:p>
        </p:txBody>
      </p:sp>
      <p:pic>
        <p:nvPicPr>
          <p:cNvPr id="7" name="Picture 6" descr="softdev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587" y="0"/>
            <a:ext cx="3151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03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76" y="3625428"/>
            <a:ext cx="3416004" cy="297192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425575" y="1412776"/>
            <a:ext cx="6170613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5200" b="1" spc="-150" dirty="0" smtClean="0">
                <a:latin typeface="Open Sans"/>
                <a:cs typeface="Open Sans"/>
              </a:rPr>
              <a:t>The Iron Triangle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443038" y="2570064"/>
            <a:ext cx="5729287" cy="2011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2400" b="1" spc="-150" dirty="0" smtClean="0">
                <a:solidFill>
                  <a:srgbClr val="7BC226"/>
                </a:solidFill>
                <a:latin typeface="Open Sans"/>
                <a:cs typeface="Open Sans"/>
              </a:rPr>
              <a:t>Of Project Management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1443038" y="4152752"/>
            <a:ext cx="6912768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/>
                <a:cs typeface="Open Sans Light"/>
              </a:rPr>
              <a:t>Okay… Let’s see how much we know…</a:t>
            </a:r>
            <a:endParaRPr lang="en-US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62546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1600" y="836713"/>
            <a:ext cx="7560840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Extrabold"/>
                <a:cs typeface="Open Sans Extrabold"/>
              </a:rPr>
              <a:t>The 3 Points of the Iron Triangle Are: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Blip>
                <a:blip r:embed="rId2"/>
              </a:buBlip>
              <a:defRPr/>
            </a:pPr>
            <a:r>
              <a:rPr lang="en-US" dirty="0" smtClean="0">
                <a:latin typeface="Open Sans"/>
                <a:cs typeface="Open Sans"/>
              </a:rPr>
              <a:t> Scope/Features/Functionality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Blip>
                <a:blip r:embed="rId2"/>
              </a:buBlip>
              <a:defRPr/>
            </a:pPr>
            <a:r>
              <a:rPr lang="en-US" dirty="0">
                <a:latin typeface="Open Sans"/>
                <a:cs typeface="Open Sans"/>
              </a:rPr>
              <a:t> </a:t>
            </a:r>
            <a:r>
              <a:rPr lang="en-US" dirty="0" smtClean="0">
                <a:latin typeface="Open Sans"/>
                <a:cs typeface="Open Sans"/>
              </a:rPr>
              <a:t>Budget/Resources</a:t>
            </a: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Blip>
                <a:blip r:embed="rId2"/>
              </a:buBlip>
              <a:defRPr/>
            </a:pPr>
            <a:r>
              <a:rPr lang="en-US" dirty="0">
                <a:latin typeface="Open Sans"/>
                <a:cs typeface="Open Sans"/>
              </a:rPr>
              <a:t> </a:t>
            </a:r>
            <a:r>
              <a:rPr lang="en-US" dirty="0" smtClean="0">
                <a:latin typeface="Open Sans"/>
                <a:cs typeface="Open Sans"/>
              </a:rPr>
              <a:t>Time/Schedule</a:t>
            </a:r>
          </a:p>
        </p:txBody>
      </p:sp>
      <p:pic>
        <p:nvPicPr>
          <p:cNvPr id="6" name="Picture 5" descr="triangle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429000"/>
            <a:ext cx="68326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26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angl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2082800"/>
            <a:ext cx="7340600" cy="26797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187450" y="590228"/>
            <a:ext cx="7561263" cy="96656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smtClean="0">
                <a:latin typeface="Open Sans Extrabold"/>
                <a:cs typeface="Open Sans Extrabold"/>
              </a:rPr>
              <a:t>How I Would Draw It…</a:t>
            </a:r>
          </a:p>
        </p:txBody>
      </p:sp>
    </p:spTree>
    <p:extLst>
      <p:ext uri="{BB962C8B-B14F-4D97-AF65-F5344CB8AC3E}">
        <p14:creationId xmlns:p14="http://schemas.microsoft.com/office/powerpoint/2010/main" val="3861376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iang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05624"/>
            <a:ext cx="7704856" cy="541972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67544" y="3861048"/>
            <a:ext cx="81369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1187450" y="230188"/>
            <a:ext cx="7561263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3200" spc="-150" dirty="0" smtClean="0">
                <a:latin typeface="Open Sans Extrabold"/>
                <a:cs typeface="Open Sans Extrabold"/>
              </a:rPr>
              <a:t>Some Traps</a:t>
            </a:r>
          </a:p>
        </p:txBody>
      </p:sp>
    </p:spTree>
    <p:extLst>
      <p:ext uri="{BB962C8B-B14F-4D97-AF65-F5344CB8AC3E}">
        <p14:creationId xmlns:p14="http://schemas.microsoft.com/office/powerpoint/2010/main" val="4265652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-IXPresentation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PowerPoint-IXPresentationTemplate.potx</Template>
  <TotalTime>3119</TotalTime>
  <Words>1883</Words>
  <Application>Microsoft Macintosh PowerPoint</Application>
  <PresentationFormat>On-screen Show (4:3)</PresentationFormat>
  <Paragraphs>327</Paragraphs>
  <Slides>38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PowerPoint-IXPresentationTemplate</vt:lpstr>
      <vt:lpstr>The Agile Drupalist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IX Discovery Template</dc:title>
  <dc:subject/>
  <dc:creator>IX</dc:creator>
  <cp:keywords/>
  <dc:description/>
  <cp:lastModifiedBy>Adrian Jones</cp:lastModifiedBy>
  <cp:revision>199</cp:revision>
  <dcterms:created xsi:type="dcterms:W3CDTF">2013-06-10T09:03:36Z</dcterms:created>
  <dcterms:modified xsi:type="dcterms:W3CDTF">2013-10-22T23:22:47Z</dcterms:modified>
  <cp:category/>
</cp:coreProperties>
</file>